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98" r:id="rId5"/>
    <p:sldId id="302" r:id="rId6"/>
    <p:sldId id="304" r:id="rId7"/>
    <p:sldId id="320" r:id="rId8"/>
    <p:sldId id="311" r:id="rId9"/>
    <p:sldId id="312" r:id="rId10"/>
    <p:sldId id="319" r:id="rId11"/>
    <p:sldId id="318" r:id="rId12"/>
    <p:sldId id="305" r:id="rId13"/>
    <p:sldId id="322" r:id="rId14"/>
    <p:sldId id="321" r:id="rId15"/>
    <p:sldId id="306" r:id="rId16"/>
    <p:sldId id="315" r:id="rId17"/>
    <p:sldId id="323" r:id="rId18"/>
    <p:sldId id="309" r:id="rId19"/>
    <p:sldId id="325" r:id="rId20"/>
    <p:sldId id="328" r:id="rId21"/>
    <p:sldId id="329" r:id="rId22"/>
    <p:sldId id="308" r:id="rId23"/>
    <p:sldId id="324" r:id="rId24"/>
    <p:sldId id="326" r:id="rId25"/>
    <p:sldId id="327" r:id="rId26"/>
    <p:sldId id="310" r:id="rId27"/>
    <p:sldId id="314" r:id="rId28"/>
    <p:sldId id="317" r:id="rId29"/>
    <p:sldId id="30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630830-AEE8-44C0-8785-AF9369FD6A07}" v="6" dt="2024-04-19T19:26:00.653"/>
    <p1510:client id="{4EDC599D-EE79-4FAB-BABA-755469C8575B}" v="2" dt="2024-04-20T08:13:14.072"/>
    <p1510:client id="{66EA0F36-D114-4A06-B3D4-F182FF18BE04}" v="80" dt="2024-04-19T19:11:59.493"/>
    <p1510:client id="{67C6E60D-2AF0-484E-BB73-F115753DEFDF}" v="1278" dt="2024-04-19T18:05:20.294"/>
    <p1510:client id="{97ACD491-FEE2-40D7-B39A-BAA4CDAEFD0F}" v="1" dt="2024-04-19T14:56:09.806"/>
    <p1510:client id="{C0F1441A-AE82-403A-89B7-5FA116C0E250}" v="25" dt="2024-04-19T17:39:57.196"/>
    <p1510:client id="{ED89D918-C057-41D6-9BD1-1DAFC26BE596}" v="3" dt="2024-04-20T04:20:02.396"/>
    <p1510:client id="{F8A43007-68A4-4A7F-9522-4C6B795D3D22}" v="16" dt="2024-04-20T05:06:24.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B8B9AB-B470-4633-9787-1E6F079B2AD0}" type="datetimeFigureOut">
              <a:rPr lang="en-IN" smtClean="0"/>
              <a:t>13-07-2024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EE71A-806F-41CE-90FE-6B993104A03D}" type="slidenum">
              <a:rPr lang="en-IN" smtClean="0"/>
              <a:t>‹#›</a:t>
            </a:fld>
            <a:endParaRPr lang="en-IN"/>
          </a:p>
        </p:txBody>
      </p:sp>
    </p:spTree>
    <p:extLst>
      <p:ext uri="{BB962C8B-B14F-4D97-AF65-F5344CB8AC3E}">
        <p14:creationId xmlns:p14="http://schemas.microsoft.com/office/powerpoint/2010/main" val="3417902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Cox–Ross–Rubinstein Formula</a:t>
            </a:r>
          </a:p>
        </p:txBody>
      </p:sp>
      <p:sp>
        <p:nvSpPr>
          <p:cNvPr id="4" name="Slide Number Placeholder 3"/>
          <p:cNvSpPr>
            <a:spLocks noGrp="1"/>
          </p:cNvSpPr>
          <p:nvPr>
            <p:ph type="sldNum" sz="quarter" idx="5"/>
          </p:nvPr>
        </p:nvSpPr>
        <p:spPr/>
        <p:txBody>
          <a:bodyPr/>
          <a:lstStyle/>
          <a:p>
            <a:fld id="{3EBEE71A-806F-41CE-90FE-6B993104A03D}" type="slidenum">
              <a:rPr lang="en-IN" smtClean="0"/>
              <a:t>6</a:t>
            </a:fld>
            <a:endParaRPr lang="en-IN"/>
          </a:p>
        </p:txBody>
      </p:sp>
    </p:spTree>
    <p:extLst>
      <p:ext uri="{BB962C8B-B14F-4D97-AF65-F5344CB8AC3E}">
        <p14:creationId xmlns:p14="http://schemas.microsoft.com/office/powerpoint/2010/main" val="142553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7/13/2024</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7/13/2024</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7/13/2024</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7/13/2024</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7/13/2024</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7/13/2024</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7/13/2024</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7/13/2024</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7/13/2024</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7/13/2024</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6000">
                <a:solidFill>
                  <a:schemeClr val="tx1"/>
                </a:solidFill>
                <a:latin typeface="Times New Roman" panose="02020603050405020304" pitchFamily="18" charset="0"/>
                <a:cs typeface="Times New Roman" panose="02020603050405020304" pitchFamily="18" charset="0"/>
              </a:rPr>
              <a:t>Option  Pricing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77500" lnSpcReduction="20000"/>
          </a:bodyPr>
          <a:lstStyle/>
          <a:p>
            <a:pPr>
              <a:lnSpc>
                <a:spcPct val="100000"/>
              </a:lnSpc>
            </a:pPr>
            <a:r>
              <a:rPr lang="en-US" sz="1600">
                <a:latin typeface="Times New Roman" panose="02020603050405020304" pitchFamily="18" charset="0"/>
                <a:cs typeface="Times New Roman" panose="02020603050405020304" pitchFamily="18" charset="0"/>
              </a:rPr>
              <a:t>MAL4330 – Introduction to Financial     Engineering</a:t>
            </a:r>
          </a:p>
          <a:p>
            <a:pPr>
              <a:lnSpc>
                <a:spcPct val="100000"/>
              </a:lnSpc>
            </a:pPr>
            <a:r>
              <a:rPr lang="en-US" sz="1600">
                <a:latin typeface="Times New Roman" panose="02020603050405020304" pitchFamily="18" charset="0"/>
                <a:cs typeface="Times New Roman" panose="02020603050405020304" pitchFamily="18" charset="0"/>
              </a:rPr>
              <a:t>            Group – 07</a:t>
            </a:r>
          </a:p>
          <a:p>
            <a:pPr>
              <a:lnSpc>
                <a:spcPct val="100000"/>
              </a:lnSpc>
            </a:pPr>
            <a:endParaRPr lang="en-US" sz="160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EF2C-2620-30B7-B6C7-5529F834A232}"/>
              </a:ext>
            </a:extLst>
          </p:cNvPr>
          <p:cNvSpPr>
            <a:spLocks noGrp="1"/>
          </p:cNvSpPr>
          <p:nvPr>
            <p:ph type="title"/>
          </p:nvPr>
        </p:nvSpPr>
        <p:spPr/>
        <p:txBody>
          <a:bodyPr/>
          <a:lstStyle/>
          <a:p>
            <a:r>
              <a:rPr lang="en-IN"/>
              <a:t>Option Price | Black Scholes</a:t>
            </a:r>
            <a:endParaRPr lang="en-US"/>
          </a:p>
        </p:txBody>
      </p:sp>
      <p:sp>
        <p:nvSpPr>
          <p:cNvPr id="3" name="TextBox 2">
            <a:extLst>
              <a:ext uri="{FF2B5EF4-FFF2-40B4-BE49-F238E27FC236}">
                <a16:creationId xmlns:a16="http://schemas.microsoft.com/office/drawing/2014/main" id="{CA8F4CAE-7C03-91D8-16FE-229D9D275F01}"/>
              </a:ext>
            </a:extLst>
          </p:cNvPr>
          <p:cNvSpPr txBox="1"/>
          <p:nvPr/>
        </p:nvSpPr>
        <p:spPr>
          <a:xfrm>
            <a:off x="1091734" y="2055607"/>
            <a:ext cx="55301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panose="02020603050405020304" pitchFamily="18" charset="0"/>
                <a:cs typeface="Times New Roman" panose="02020603050405020304" pitchFamily="18" charset="0"/>
              </a:rPr>
              <a:t>We have estimated the call and put prices i.e. C(0) and P(0) for different strike prices and time of maturities.</a:t>
            </a:r>
          </a:p>
          <a:p>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a:latin typeface="Times New Roman" panose="02020603050405020304" pitchFamily="18" charset="0"/>
                <a:cs typeface="Times New Roman" panose="02020603050405020304" pitchFamily="18" charset="0"/>
              </a:rPr>
              <a:t>We have used the black </a:t>
            </a:r>
            <a:r>
              <a:rPr lang="en-GB" err="1">
                <a:latin typeface="Times New Roman" panose="02020603050405020304" pitchFamily="18" charset="0"/>
                <a:cs typeface="Times New Roman" panose="02020603050405020304" pitchFamily="18" charset="0"/>
              </a:rPr>
              <a:t>scholes</a:t>
            </a:r>
            <a:r>
              <a:rPr lang="en-GB">
                <a:latin typeface="Times New Roman" panose="02020603050405020304" pitchFamily="18" charset="0"/>
                <a:cs typeface="Times New Roman" panose="02020603050405020304" pitchFamily="18" charset="0"/>
              </a:rPr>
              <a:t> model for the calculation of call and put options prices.</a:t>
            </a:r>
          </a:p>
        </p:txBody>
      </p:sp>
      <p:pic>
        <p:nvPicPr>
          <p:cNvPr id="6" name="Picture 5" descr="A screen shot of a graph&#10;&#10;Description automatically generated">
            <a:extLst>
              <a:ext uri="{FF2B5EF4-FFF2-40B4-BE49-F238E27FC236}">
                <a16:creationId xmlns:a16="http://schemas.microsoft.com/office/drawing/2014/main" id="{33A4E394-B32F-06FE-8684-1A3967D23159}"/>
              </a:ext>
            </a:extLst>
          </p:cNvPr>
          <p:cNvPicPr>
            <a:picLocks noChangeAspect="1"/>
          </p:cNvPicPr>
          <p:nvPr/>
        </p:nvPicPr>
        <p:blipFill>
          <a:blip r:embed="rId2"/>
          <a:stretch>
            <a:fillRect/>
          </a:stretch>
        </p:blipFill>
        <p:spPr>
          <a:xfrm>
            <a:off x="6821301" y="2259387"/>
            <a:ext cx="4847105" cy="412096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28FCFA6-86AF-8181-A3EB-294DD5CDABD1}"/>
              </a:ext>
            </a:extLst>
          </p:cNvPr>
          <p:cNvPicPr>
            <a:picLocks noChangeAspect="1"/>
          </p:cNvPicPr>
          <p:nvPr/>
        </p:nvPicPr>
        <p:blipFill>
          <a:blip r:embed="rId3"/>
          <a:stretch>
            <a:fillRect/>
          </a:stretch>
        </p:blipFill>
        <p:spPr>
          <a:xfrm>
            <a:off x="1091734" y="3599610"/>
            <a:ext cx="5716681" cy="2762811"/>
          </a:xfrm>
          <a:prstGeom prst="rect">
            <a:avLst/>
          </a:prstGeom>
        </p:spPr>
      </p:pic>
    </p:spTree>
    <p:extLst>
      <p:ext uri="{BB962C8B-B14F-4D97-AF65-F5344CB8AC3E}">
        <p14:creationId xmlns:p14="http://schemas.microsoft.com/office/powerpoint/2010/main" val="2501067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EF2C-2620-30B7-B6C7-5529F834A232}"/>
              </a:ext>
            </a:extLst>
          </p:cNvPr>
          <p:cNvSpPr>
            <a:spLocks noGrp="1"/>
          </p:cNvSpPr>
          <p:nvPr>
            <p:ph type="title"/>
          </p:nvPr>
        </p:nvSpPr>
        <p:spPr/>
        <p:txBody>
          <a:bodyPr/>
          <a:lstStyle/>
          <a:p>
            <a:r>
              <a:rPr lang="en-IN"/>
              <a:t>Option Price | Black Scholes</a:t>
            </a:r>
            <a:endParaRPr lang="en-US"/>
          </a:p>
        </p:txBody>
      </p:sp>
      <p:sp>
        <p:nvSpPr>
          <p:cNvPr id="3" name="TextBox 2">
            <a:extLst>
              <a:ext uri="{FF2B5EF4-FFF2-40B4-BE49-F238E27FC236}">
                <a16:creationId xmlns:a16="http://schemas.microsoft.com/office/drawing/2014/main" id="{D2B12F4C-87A9-319E-BBEF-A761CFDB4B22}"/>
              </a:ext>
            </a:extLst>
          </p:cNvPr>
          <p:cNvSpPr txBox="1"/>
          <p:nvPr/>
        </p:nvSpPr>
        <p:spPr>
          <a:xfrm>
            <a:off x="1252256" y="2070888"/>
            <a:ext cx="76928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panose="02020603050405020304" pitchFamily="18" charset="0"/>
                <a:cs typeface="Times New Roman" panose="02020603050405020304" pitchFamily="18" charset="0"/>
              </a:rPr>
              <a:t>These are the graphs for different strike prices and times of maturities.</a:t>
            </a:r>
          </a:p>
        </p:txBody>
      </p:sp>
      <p:sp>
        <p:nvSpPr>
          <p:cNvPr id="6" name="TextBox 5">
            <a:extLst>
              <a:ext uri="{FF2B5EF4-FFF2-40B4-BE49-F238E27FC236}">
                <a16:creationId xmlns:a16="http://schemas.microsoft.com/office/drawing/2014/main" id="{EA5446AB-DF50-9BBE-CB2C-0D326164C9EC}"/>
              </a:ext>
            </a:extLst>
          </p:cNvPr>
          <p:cNvSpPr txBox="1"/>
          <p:nvPr/>
        </p:nvSpPr>
        <p:spPr>
          <a:xfrm>
            <a:off x="2700617" y="6017559"/>
            <a:ext cx="2059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Call Options</a:t>
            </a:r>
          </a:p>
        </p:txBody>
      </p:sp>
      <p:sp>
        <p:nvSpPr>
          <p:cNvPr id="7" name="TextBox 6">
            <a:extLst>
              <a:ext uri="{FF2B5EF4-FFF2-40B4-BE49-F238E27FC236}">
                <a16:creationId xmlns:a16="http://schemas.microsoft.com/office/drawing/2014/main" id="{74C8AE18-4602-DF36-8E9C-565EC50BBD8B}"/>
              </a:ext>
            </a:extLst>
          </p:cNvPr>
          <p:cNvSpPr txBox="1"/>
          <p:nvPr/>
        </p:nvSpPr>
        <p:spPr>
          <a:xfrm>
            <a:off x="8620124" y="6014757"/>
            <a:ext cx="17929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Put Options</a:t>
            </a:r>
          </a:p>
        </p:txBody>
      </p:sp>
      <p:pic>
        <p:nvPicPr>
          <p:cNvPr id="9" name="Picture 8" descr="A graph of different prices&#10;&#10;Description automatically generated">
            <a:extLst>
              <a:ext uri="{FF2B5EF4-FFF2-40B4-BE49-F238E27FC236}">
                <a16:creationId xmlns:a16="http://schemas.microsoft.com/office/drawing/2014/main" id="{9CF25B50-6819-9190-48F5-7C7E11B5CE3D}"/>
              </a:ext>
            </a:extLst>
          </p:cNvPr>
          <p:cNvPicPr>
            <a:picLocks noChangeAspect="1"/>
          </p:cNvPicPr>
          <p:nvPr/>
        </p:nvPicPr>
        <p:blipFill>
          <a:blip r:embed="rId2"/>
          <a:stretch>
            <a:fillRect/>
          </a:stretch>
        </p:blipFill>
        <p:spPr>
          <a:xfrm>
            <a:off x="835680" y="2493588"/>
            <a:ext cx="5534025" cy="3417234"/>
          </a:xfrm>
          <a:prstGeom prst="rect">
            <a:avLst/>
          </a:prstGeom>
        </p:spPr>
      </p:pic>
      <p:pic>
        <p:nvPicPr>
          <p:cNvPr id="10" name="Picture 9" descr="A graph of different prices&#10;&#10;Description automatically generated">
            <a:extLst>
              <a:ext uri="{FF2B5EF4-FFF2-40B4-BE49-F238E27FC236}">
                <a16:creationId xmlns:a16="http://schemas.microsoft.com/office/drawing/2014/main" id="{95118CF8-0AB2-FBC0-547B-A6034CF7250A}"/>
              </a:ext>
            </a:extLst>
          </p:cNvPr>
          <p:cNvPicPr>
            <a:picLocks noChangeAspect="1"/>
          </p:cNvPicPr>
          <p:nvPr/>
        </p:nvPicPr>
        <p:blipFill>
          <a:blip r:embed="rId3"/>
          <a:stretch>
            <a:fillRect/>
          </a:stretch>
        </p:blipFill>
        <p:spPr>
          <a:xfrm>
            <a:off x="6461591" y="2493589"/>
            <a:ext cx="5207934" cy="3417235"/>
          </a:xfrm>
          <a:prstGeom prst="rect">
            <a:avLst/>
          </a:prstGeom>
        </p:spPr>
      </p:pic>
    </p:spTree>
    <p:extLst>
      <p:ext uri="{BB962C8B-B14F-4D97-AF65-F5344CB8AC3E}">
        <p14:creationId xmlns:p14="http://schemas.microsoft.com/office/powerpoint/2010/main" val="657704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2BA32-EE17-5E95-1995-BB95B7947570}"/>
              </a:ext>
            </a:extLst>
          </p:cNvPr>
          <p:cNvSpPr>
            <a:spLocks noGrp="1"/>
          </p:cNvSpPr>
          <p:nvPr>
            <p:ph type="title"/>
          </p:nvPr>
        </p:nvSpPr>
        <p:spPr/>
        <p:txBody>
          <a:bodyPr>
            <a:normAutofit/>
          </a:bodyPr>
          <a:lstStyle/>
          <a:p>
            <a:r>
              <a:rPr lang="en-IN"/>
              <a:t>Convergence of Models</a:t>
            </a:r>
          </a:p>
        </p:txBody>
      </p:sp>
      <p:sp>
        <p:nvSpPr>
          <p:cNvPr id="3" name="TextBox 2">
            <a:extLst>
              <a:ext uri="{FF2B5EF4-FFF2-40B4-BE49-F238E27FC236}">
                <a16:creationId xmlns:a16="http://schemas.microsoft.com/office/drawing/2014/main" id="{A6BFF546-5B82-95D1-C84D-0E3A12BB0EA3}"/>
              </a:ext>
            </a:extLst>
          </p:cNvPr>
          <p:cNvSpPr txBox="1"/>
          <p:nvPr/>
        </p:nvSpPr>
        <p:spPr>
          <a:xfrm>
            <a:off x="1097281" y="2437279"/>
            <a:ext cx="987552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a:cs typeface="Times New Roman"/>
              </a:rPr>
              <a:t>We have plotted for different step sizes in the binomial model, if the step size was odd, then we got an oscillating curve, if it was even, we got a smooth curve.</a:t>
            </a:r>
          </a:p>
          <a:p>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a:latin typeface="Times New Roman"/>
                <a:cs typeface="Times New Roman"/>
              </a:rPr>
              <a:t>All combinations converged to the price that we got by the Black Scholes model.</a:t>
            </a:r>
          </a:p>
          <a:p>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a:latin typeface="Times New Roman"/>
                <a:ea typeface="+mn-lt"/>
                <a:cs typeface="Times New Roman"/>
              </a:rPr>
              <a:t>With an odd number of steps, the number of up and down movements is not symmetric, leading to oscillations in the resulting option prices. </a:t>
            </a:r>
          </a:p>
          <a:p>
            <a:endParaRPr lang="en-GB">
              <a:latin typeface="Times New Roman" panose="02020603050405020304" pitchFamily="18" charset="0"/>
              <a:ea typeface="+mn-lt"/>
              <a:cs typeface="Times New Roman" panose="02020603050405020304" pitchFamily="18" charset="0"/>
            </a:endParaRPr>
          </a:p>
          <a:p>
            <a:pPr marL="285750" indent="-285750">
              <a:buFont typeface="Wingdings" panose="05000000000000000000" pitchFamily="2" charset="2"/>
              <a:buChar char="v"/>
            </a:pPr>
            <a:r>
              <a:rPr lang="en-GB">
                <a:latin typeface="Times New Roman"/>
                <a:ea typeface="+mn-lt"/>
                <a:cs typeface="Times New Roman"/>
              </a:rPr>
              <a:t>On the other hand, with an even number of steps, the number of up and down movements is symmetric, resulting in smoother curves.</a:t>
            </a:r>
            <a:endParaRPr lang="en-GB">
              <a:latin typeface="Times New Roman"/>
              <a:cs typeface="Times New Roman"/>
            </a:endParaRPr>
          </a:p>
          <a:p>
            <a:pPr marL="285750" indent="-285750">
              <a:buFont typeface="Wingdings" panose="05000000000000000000" pitchFamily="2" charset="2"/>
              <a:buChar char="v"/>
            </a:pPr>
            <a:endParaRPr lang="en-GB">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14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C84E-2850-09EB-DC8D-63E29E74969D}"/>
              </a:ext>
            </a:extLst>
          </p:cNvPr>
          <p:cNvSpPr>
            <a:spLocks noGrp="1"/>
          </p:cNvSpPr>
          <p:nvPr>
            <p:ph type="title"/>
          </p:nvPr>
        </p:nvSpPr>
        <p:spPr/>
        <p:txBody>
          <a:bodyPr/>
          <a:lstStyle/>
          <a:p>
            <a:r>
              <a:rPr lang="en-IN"/>
              <a:t>Convergence of Models</a:t>
            </a:r>
            <a:endParaRPr lang="en-US"/>
          </a:p>
        </p:txBody>
      </p:sp>
      <p:sp>
        <p:nvSpPr>
          <p:cNvPr id="3" name="TextBox 2">
            <a:extLst>
              <a:ext uri="{FF2B5EF4-FFF2-40B4-BE49-F238E27FC236}">
                <a16:creationId xmlns:a16="http://schemas.microsoft.com/office/drawing/2014/main" id="{63E80B83-B833-D899-A6D9-49C4340221C7}"/>
              </a:ext>
            </a:extLst>
          </p:cNvPr>
          <p:cNvSpPr txBox="1"/>
          <p:nvPr/>
        </p:nvSpPr>
        <p:spPr>
          <a:xfrm>
            <a:off x="1165411" y="2085414"/>
            <a:ext cx="8687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panose="02020603050405020304" pitchFamily="18" charset="0"/>
                <a:cs typeface="Times New Roman" panose="02020603050405020304" pitchFamily="18" charset="0"/>
              </a:rPr>
              <a:t>Time intervals varying from 1 to 300, with step size = 1.</a:t>
            </a:r>
          </a:p>
        </p:txBody>
      </p:sp>
      <p:pic>
        <p:nvPicPr>
          <p:cNvPr id="4" name="Picture 3" descr="A graph with numbers and lines&#10;&#10;Description automatically generated">
            <a:extLst>
              <a:ext uri="{FF2B5EF4-FFF2-40B4-BE49-F238E27FC236}">
                <a16:creationId xmlns:a16="http://schemas.microsoft.com/office/drawing/2014/main" id="{0233DD18-9BA2-C4F9-3F34-A2954F56898B}"/>
              </a:ext>
            </a:extLst>
          </p:cNvPr>
          <p:cNvPicPr>
            <a:picLocks noChangeAspect="1"/>
          </p:cNvPicPr>
          <p:nvPr/>
        </p:nvPicPr>
        <p:blipFill>
          <a:blip r:embed="rId2"/>
          <a:stretch>
            <a:fillRect/>
          </a:stretch>
        </p:blipFill>
        <p:spPr>
          <a:xfrm>
            <a:off x="1093974" y="2538410"/>
            <a:ext cx="5398435" cy="3450853"/>
          </a:xfrm>
          <a:prstGeom prst="rect">
            <a:avLst/>
          </a:prstGeom>
        </p:spPr>
      </p:pic>
      <p:pic>
        <p:nvPicPr>
          <p:cNvPr id="5" name="Picture 4" descr="A graph with numbers and lines&#10;&#10;Description automatically generated">
            <a:extLst>
              <a:ext uri="{FF2B5EF4-FFF2-40B4-BE49-F238E27FC236}">
                <a16:creationId xmlns:a16="http://schemas.microsoft.com/office/drawing/2014/main" id="{DD7CBF94-4AF7-5C33-C418-BBCE207E00BC}"/>
              </a:ext>
            </a:extLst>
          </p:cNvPr>
          <p:cNvPicPr>
            <a:picLocks noChangeAspect="1"/>
          </p:cNvPicPr>
          <p:nvPr/>
        </p:nvPicPr>
        <p:blipFill>
          <a:blip r:embed="rId3"/>
          <a:stretch>
            <a:fillRect/>
          </a:stretch>
        </p:blipFill>
        <p:spPr>
          <a:xfrm>
            <a:off x="6484004" y="2538412"/>
            <a:ext cx="5544110" cy="3450852"/>
          </a:xfrm>
          <a:prstGeom prst="rect">
            <a:avLst/>
          </a:prstGeom>
        </p:spPr>
      </p:pic>
      <p:sp>
        <p:nvSpPr>
          <p:cNvPr id="6" name="TextBox 5">
            <a:extLst>
              <a:ext uri="{FF2B5EF4-FFF2-40B4-BE49-F238E27FC236}">
                <a16:creationId xmlns:a16="http://schemas.microsoft.com/office/drawing/2014/main" id="{DAFFBDEC-D3D8-0F2D-D558-54C190ED7769}"/>
              </a:ext>
            </a:extLst>
          </p:cNvPr>
          <p:cNvSpPr txBox="1"/>
          <p:nvPr/>
        </p:nvSpPr>
        <p:spPr>
          <a:xfrm>
            <a:off x="3046319" y="5980579"/>
            <a:ext cx="2019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Call Options</a:t>
            </a:r>
          </a:p>
        </p:txBody>
      </p:sp>
      <p:sp>
        <p:nvSpPr>
          <p:cNvPr id="7" name="TextBox 6">
            <a:extLst>
              <a:ext uri="{FF2B5EF4-FFF2-40B4-BE49-F238E27FC236}">
                <a16:creationId xmlns:a16="http://schemas.microsoft.com/office/drawing/2014/main" id="{D08783B7-DC77-6033-9198-B0C5FA7ED1B3}"/>
              </a:ext>
            </a:extLst>
          </p:cNvPr>
          <p:cNvSpPr txBox="1"/>
          <p:nvPr/>
        </p:nvSpPr>
        <p:spPr>
          <a:xfrm>
            <a:off x="8951818" y="5980579"/>
            <a:ext cx="2019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Put Options</a:t>
            </a:r>
          </a:p>
        </p:txBody>
      </p:sp>
    </p:spTree>
    <p:extLst>
      <p:ext uri="{BB962C8B-B14F-4D97-AF65-F5344CB8AC3E}">
        <p14:creationId xmlns:p14="http://schemas.microsoft.com/office/powerpoint/2010/main" val="118066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C84E-2850-09EB-DC8D-63E29E74969D}"/>
              </a:ext>
            </a:extLst>
          </p:cNvPr>
          <p:cNvSpPr>
            <a:spLocks noGrp="1"/>
          </p:cNvSpPr>
          <p:nvPr>
            <p:ph type="title"/>
          </p:nvPr>
        </p:nvSpPr>
        <p:spPr/>
        <p:txBody>
          <a:bodyPr/>
          <a:lstStyle/>
          <a:p>
            <a:r>
              <a:rPr lang="en-IN"/>
              <a:t>Convergence of Models</a:t>
            </a:r>
            <a:endParaRPr lang="en-US"/>
          </a:p>
        </p:txBody>
      </p:sp>
      <p:sp>
        <p:nvSpPr>
          <p:cNvPr id="3" name="TextBox 2">
            <a:extLst>
              <a:ext uri="{FF2B5EF4-FFF2-40B4-BE49-F238E27FC236}">
                <a16:creationId xmlns:a16="http://schemas.microsoft.com/office/drawing/2014/main" id="{63E80B83-B833-D899-A6D9-49C4340221C7}"/>
              </a:ext>
            </a:extLst>
          </p:cNvPr>
          <p:cNvSpPr txBox="1"/>
          <p:nvPr/>
        </p:nvSpPr>
        <p:spPr>
          <a:xfrm>
            <a:off x="2683808" y="2171139"/>
            <a:ext cx="20534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Times New Roman" panose="02020603050405020304" pitchFamily="18" charset="0"/>
                <a:cs typeface="Times New Roman" panose="02020603050405020304" pitchFamily="18" charset="0"/>
              </a:rPr>
              <a:t>step size = 2</a:t>
            </a:r>
          </a:p>
        </p:txBody>
      </p:sp>
      <p:pic>
        <p:nvPicPr>
          <p:cNvPr id="8" name="Picture 7" descr="A graph of steps with numbers and a red line&#10;&#10;Description automatically generated">
            <a:extLst>
              <a:ext uri="{FF2B5EF4-FFF2-40B4-BE49-F238E27FC236}">
                <a16:creationId xmlns:a16="http://schemas.microsoft.com/office/drawing/2014/main" id="{9FE26407-1744-2247-5A3E-82AC106ED3AF}"/>
              </a:ext>
            </a:extLst>
          </p:cNvPr>
          <p:cNvPicPr>
            <a:picLocks noChangeAspect="1"/>
          </p:cNvPicPr>
          <p:nvPr/>
        </p:nvPicPr>
        <p:blipFill>
          <a:blip r:embed="rId2"/>
          <a:stretch>
            <a:fillRect/>
          </a:stretch>
        </p:blipFill>
        <p:spPr>
          <a:xfrm>
            <a:off x="1082769" y="2538412"/>
            <a:ext cx="5263963" cy="3428440"/>
          </a:xfrm>
          <a:prstGeom prst="rect">
            <a:avLst/>
          </a:prstGeom>
        </p:spPr>
      </p:pic>
      <p:pic>
        <p:nvPicPr>
          <p:cNvPr id="9" name="Picture 8" descr="A graph with numbers and lines&#10;&#10;Description automatically generated">
            <a:extLst>
              <a:ext uri="{FF2B5EF4-FFF2-40B4-BE49-F238E27FC236}">
                <a16:creationId xmlns:a16="http://schemas.microsoft.com/office/drawing/2014/main" id="{88346502-354E-A9CF-086C-17DC66C66D88}"/>
              </a:ext>
            </a:extLst>
          </p:cNvPr>
          <p:cNvPicPr>
            <a:picLocks noChangeAspect="1"/>
          </p:cNvPicPr>
          <p:nvPr/>
        </p:nvPicPr>
        <p:blipFill>
          <a:blip r:embed="rId3"/>
          <a:stretch>
            <a:fillRect/>
          </a:stretch>
        </p:blipFill>
        <p:spPr>
          <a:xfrm>
            <a:off x="6338327" y="2538411"/>
            <a:ext cx="5532905" cy="3529294"/>
          </a:xfrm>
          <a:prstGeom prst="rect">
            <a:avLst/>
          </a:prstGeom>
        </p:spPr>
      </p:pic>
      <p:sp>
        <p:nvSpPr>
          <p:cNvPr id="10" name="TextBox 9">
            <a:extLst>
              <a:ext uri="{FF2B5EF4-FFF2-40B4-BE49-F238E27FC236}">
                <a16:creationId xmlns:a16="http://schemas.microsoft.com/office/drawing/2014/main" id="{6BFBC2DC-C44B-538A-48F0-D92E6C15DE37}"/>
              </a:ext>
            </a:extLst>
          </p:cNvPr>
          <p:cNvSpPr txBox="1"/>
          <p:nvPr/>
        </p:nvSpPr>
        <p:spPr>
          <a:xfrm>
            <a:off x="8701366" y="2171139"/>
            <a:ext cx="20534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Times New Roman" panose="02020603050405020304" pitchFamily="18" charset="0"/>
                <a:cs typeface="Times New Roman" panose="02020603050405020304" pitchFamily="18" charset="0"/>
              </a:rPr>
              <a:t>step size = 3</a:t>
            </a:r>
          </a:p>
        </p:txBody>
      </p:sp>
    </p:spTree>
    <p:extLst>
      <p:ext uri="{BB962C8B-B14F-4D97-AF65-F5344CB8AC3E}">
        <p14:creationId xmlns:p14="http://schemas.microsoft.com/office/powerpoint/2010/main" val="164589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8FD0-0A77-7465-FBD7-76100ED46A6C}"/>
              </a:ext>
            </a:extLst>
          </p:cNvPr>
          <p:cNvSpPr>
            <a:spLocks noGrp="1"/>
          </p:cNvSpPr>
          <p:nvPr>
            <p:ph type="title"/>
          </p:nvPr>
        </p:nvSpPr>
        <p:spPr/>
        <p:txBody>
          <a:bodyPr/>
          <a:lstStyle/>
          <a:p>
            <a:r>
              <a:rPr lang="en-IN">
                <a:ea typeface="+mj-lt"/>
                <a:cs typeface="+mj-lt"/>
              </a:rPr>
              <a:t>Comparison</a:t>
            </a:r>
            <a:r>
              <a:rPr lang="en-IN"/>
              <a:t> with Market Data</a:t>
            </a:r>
            <a:endParaRPr lang="en-US"/>
          </a:p>
        </p:txBody>
      </p:sp>
      <p:sp>
        <p:nvSpPr>
          <p:cNvPr id="3" name="TextBox 2">
            <a:extLst>
              <a:ext uri="{FF2B5EF4-FFF2-40B4-BE49-F238E27FC236}">
                <a16:creationId xmlns:a16="http://schemas.microsoft.com/office/drawing/2014/main" id="{D288F09B-B5D6-31F8-E57C-F3073DBA9327}"/>
              </a:ext>
            </a:extLst>
          </p:cNvPr>
          <p:cNvSpPr txBox="1"/>
          <p:nvPr/>
        </p:nvSpPr>
        <p:spPr>
          <a:xfrm>
            <a:off x="1552575" y="2562224"/>
            <a:ext cx="860107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a:cs typeface="Times New Roman"/>
              </a:rPr>
              <a:t>For the comparison of call and put prices that we got using the binomial model and black Scholes model, we have used 3 different expiry dates.</a:t>
            </a:r>
          </a:p>
          <a:p>
            <a:pPr marL="285750" indent="-285750">
              <a:buFont typeface="Wingdings" panose="05000000000000000000" pitchFamily="2" charset="2"/>
              <a:buChar char="v"/>
            </a:pPr>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a:latin typeface="Times New Roman"/>
                <a:cs typeface="Times New Roman"/>
              </a:rPr>
              <a:t>The different expiry months are:- July 2024 (3 months from now), October 2024 (6 months from now), March 2025(11 months from now).</a:t>
            </a:r>
          </a:p>
          <a:p>
            <a:pPr marL="285750" indent="-285750">
              <a:buFont typeface="Wingdings" panose="05000000000000000000" pitchFamily="2" charset="2"/>
              <a:buChar char="v"/>
            </a:pPr>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a:latin typeface="Times New Roman"/>
                <a:cs typeface="Times New Roman"/>
              </a:rPr>
              <a:t>So from the range of strike prices on a given expiry date, we have calculated the call and put prices from our models and compared it with real market data.</a:t>
            </a:r>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a:latin typeface="Times New Roman"/>
                <a:cs typeface="Times New Roman"/>
              </a:rPr>
              <a:t>We have found the mean error for call and put options for each expiry data.</a:t>
            </a:r>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GB">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062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88F09B-B5D6-31F8-E57C-F3073DBA9327}"/>
              </a:ext>
            </a:extLst>
          </p:cNvPr>
          <p:cNvSpPr txBox="1"/>
          <p:nvPr/>
        </p:nvSpPr>
        <p:spPr>
          <a:xfrm>
            <a:off x="1496545" y="321048"/>
            <a:ext cx="7469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a:cs typeface="Times New Roman"/>
              </a:rPr>
              <a:t>July 2024 Expiry</a:t>
            </a:r>
            <a:endParaRPr lang="en-GB">
              <a:latin typeface="Times New Roman" panose="02020603050405020304" pitchFamily="18" charset="0"/>
              <a:cs typeface="Times New Roman" panose="02020603050405020304" pitchFamily="18" charset="0"/>
            </a:endParaRPr>
          </a:p>
        </p:txBody>
      </p:sp>
      <p:pic>
        <p:nvPicPr>
          <p:cNvPr id="4" name="Picture 3" descr="A screenshot of a computer screen&#10;&#10;Description automatically generated">
            <a:extLst>
              <a:ext uri="{FF2B5EF4-FFF2-40B4-BE49-F238E27FC236}">
                <a16:creationId xmlns:a16="http://schemas.microsoft.com/office/drawing/2014/main" id="{FB27A305-8473-7989-AF51-F2DEE6DACE08}"/>
              </a:ext>
            </a:extLst>
          </p:cNvPr>
          <p:cNvPicPr>
            <a:picLocks noChangeAspect="1"/>
          </p:cNvPicPr>
          <p:nvPr/>
        </p:nvPicPr>
        <p:blipFill>
          <a:blip r:embed="rId2"/>
          <a:stretch>
            <a:fillRect/>
          </a:stretch>
        </p:blipFill>
        <p:spPr>
          <a:xfrm>
            <a:off x="1499069" y="693084"/>
            <a:ext cx="4599455" cy="4698627"/>
          </a:xfrm>
          <a:prstGeom prst="rect">
            <a:avLst/>
          </a:prstGeom>
        </p:spPr>
      </p:pic>
      <p:pic>
        <p:nvPicPr>
          <p:cNvPr id="5" name="Picture 4">
            <a:extLst>
              <a:ext uri="{FF2B5EF4-FFF2-40B4-BE49-F238E27FC236}">
                <a16:creationId xmlns:a16="http://schemas.microsoft.com/office/drawing/2014/main" id="{442419D3-187B-8935-793E-94A802951ED2}"/>
              </a:ext>
            </a:extLst>
          </p:cNvPr>
          <p:cNvPicPr>
            <a:picLocks noChangeAspect="1"/>
          </p:cNvPicPr>
          <p:nvPr/>
        </p:nvPicPr>
        <p:blipFill>
          <a:blip r:embed="rId3"/>
          <a:stretch>
            <a:fillRect/>
          </a:stretch>
        </p:blipFill>
        <p:spPr>
          <a:xfrm>
            <a:off x="6830828" y="-16529"/>
            <a:ext cx="5153025" cy="3181912"/>
          </a:xfrm>
          <a:prstGeom prst="rect">
            <a:avLst/>
          </a:prstGeom>
        </p:spPr>
      </p:pic>
      <p:pic>
        <p:nvPicPr>
          <p:cNvPr id="6" name="Picture 5">
            <a:extLst>
              <a:ext uri="{FF2B5EF4-FFF2-40B4-BE49-F238E27FC236}">
                <a16:creationId xmlns:a16="http://schemas.microsoft.com/office/drawing/2014/main" id="{DB58CFB6-6144-9452-E66E-B46DCD3C6FF1}"/>
              </a:ext>
            </a:extLst>
          </p:cNvPr>
          <p:cNvPicPr>
            <a:picLocks noChangeAspect="1"/>
          </p:cNvPicPr>
          <p:nvPr/>
        </p:nvPicPr>
        <p:blipFill>
          <a:blip r:embed="rId4"/>
          <a:stretch>
            <a:fillRect/>
          </a:stretch>
        </p:blipFill>
        <p:spPr>
          <a:xfrm>
            <a:off x="6830827" y="3154735"/>
            <a:ext cx="5153024" cy="3193117"/>
          </a:xfrm>
          <a:prstGeom prst="rect">
            <a:avLst/>
          </a:prstGeom>
        </p:spPr>
      </p:pic>
      <p:pic>
        <p:nvPicPr>
          <p:cNvPr id="7" name="Picture 6" descr="A close up of white text&#10;&#10;Description automatically generated">
            <a:extLst>
              <a:ext uri="{FF2B5EF4-FFF2-40B4-BE49-F238E27FC236}">
                <a16:creationId xmlns:a16="http://schemas.microsoft.com/office/drawing/2014/main" id="{1A6B3B93-0184-05D7-2DD5-7F64894A2E9E}"/>
              </a:ext>
            </a:extLst>
          </p:cNvPr>
          <p:cNvPicPr>
            <a:picLocks noChangeAspect="1"/>
          </p:cNvPicPr>
          <p:nvPr/>
        </p:nvPicPr>
        <p:blipFill>
          <a:blip r:embed="rId5"/>
          <a:stretch>
            <a:fillRect/>
          </a:stretch>
        </p:blipFill>
        <p:spPr>
          <a:xfrm>
            <a:off x="1502989" y="5662893"/>
            <a:ext cx="3381375" cy="552450"/>
          </a:xfrm>
          <a:prstGeom prst="rect">
            <a:avLst/>
          </a:prstGeom>
        </p:spPr>
      </p:pic>
    </p:spTree>
    <p:extLst>
      <p:ext uri="{BB962C8B-B14F-4D97-AF65-F5344CB8AC3E}">
        <p14:creationId xmlns:p14="http://schemas.microsoft.com/office/powerpoint/2010/main" val="289454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88F09B-B5D6-31F8-E57C-F3073DBA9327}"/>
              </a:ext>
            </a:extLst>
          </p:cNvPr>
          <p:cNvSpPr txBox="1"/>
          <p:nvPr/>
        </p:nvSpPr>
        <p:spPr>
          <a:xfrm>
            <a:off x="1496545" y="321048"/>
            <a:ext cx="7469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a:cs typeface="Times New Roman"/>
              </a:rPr>
              <a:t>October 2024 Expiry</a:t>
            </a:r>
            <a:endParaRPr lang="en-GB">
              <a:latin typeface="Times New Roman" panose="02020603050405020304" pitchFamily="18" charset="0"/>
              <a:cs typeface="Times New Roman" panose="02020603050405020304" pitchFamily="18" charset="0"/>
            </a:endParaRPr>
          </a:p>
        </p:txBody>
      </p:sp>
      <p:pic>
        <p:nvPicPr>
          <p:cNvPr id="7" name="Picture 6" descr="A screenshot of a computer screen&#10;&#10;Description automatically generated">
            <a:extLst>
              <a:ext uri="{FF2B5EF4-FFF2-40B4-BE49-F238E27FC236}">
                <a16:creationId xmlns:a16="http://schemas.microsoft.com/office/drawing/2014/main" id="{B84EA0A8-4E7E-9E9B-C9B7-5BCF73BAF82C}"/>
              </a:ext>
            </a:extLst>
          </p:cNvPr>
          <p:cNvPicPr>
            <a:picLocks noChangeAspect="1"/>
          </p:cNvPicPr>
          <p:nvPr/>
        </p:nvPicPr>
        <p:blipFill>
          <a:blip r:embed="rId2"/>
          <a:stretch>
            <a:fillRect/>
          </a:stretch>
        </p:blipFill>
        <p:spPr>
          <a:xfrm>
            <a:off x="1491031" y="694764"/>
            <a:ext cx="4584869" cy="4604184"/>
          </a:xfrm>
          <a:prstGeom prst="rect">
            <a:avLst/>
          </a:prstGeom>
        </p:spPr>
      </p:pic>
      <p:pic>
        <p:nvPicPr>
          <p:cNvPr id="8" name="Picture 7">
            <a:extLst>
              <a:ext uri="{FF2B5EF4-FFF2-40B4-BE49-F238E27FC236}">
                <a16:creationId xmlns:a16="http://schemas.microsoft.com/office/drawing/2014/main" id="{48CF4E4D-BE1F-9175-A280-1FD4C42FDB57}"/>
              </a:ext>
            </a:extLst>
          </p:cNvPr>
          <p:cNvPicPr>
            <a:picLocks noChangeAspect="1"/>
          </p:cNvPicPr>
          <p:nvPr/>
        </p:nvPicPr>
        <p:blipFill>
          <a:blip r:embed="rId3"/>
          <a:stretch>
            <a:fillRect/>
          </a:stretch>
        </p:blipFill>
        <p:spPr>
          <a:xfrm>
            <a:off x="7155797" y="-5324"/>
            <a:ext cx="4828055" cy="3193118"/>
          </a:xfrm>
          <a:prstGeom prst="rect">
            <a:avLst/>
          </a:prstGeom>
        </p:spPr>
      </p:pic>
      <p:pic>
        <p:nvPicPr>
          <p:cNvPr id="9" name="Picture 8" descr="A graph with a line&#10;&#10;Description automatically generated">
            <a:extLst>
              <a:ext uri="{FF2B5EF4-FFF2-40B4-BE49-F238E27FC236}">
                <a16:creationId xmlns:a16="http://schemas.microsoft.com/office/drawing/2014/main" id="{9DEAD006-EE15-979A-E04C-EDA5956CAAA8}"/>
              </a:ext>
            </a:extLst>
          </p:cNvPr>
          <p:cNvPicPr>
            <a:picLocks noChangeAspect="1"/>
          </p:cNvPicPr>
          <p:nvPr/>
        </p:nvPicPr>
        <p:blipFill>
          <a:blip r:embed="rId4"/>
          <a:stretch>
            <a:fillRect/>
          </a:stretch>
        </p:blipFill>
        <p:spPr>
          <a:xfrm>
            <a:off x="7155797" y="3177147"/>
            <a:ext cx="4828055" cy="3181911"/>
          </a:xfrm>
          <a:prstGeom prst="rect">
            <a:avLst/>
          </a:prstGeom>
        </p:spPr>
      </p:pic>
      <p:pic>
        <p:nvPicPr>
          <p:cNvPr id="10" name="Picture 9">
            <a:extLst>
              <a:ext uri="{FF2B5EF4-FFF2-40B4-BE49-F238E27FC236}">
                <a16:creationId xmlns:a16="http://schemas.microsoft.com/office/drawing/2014/main" id="{0D35E0D6-A472-1CAB-F91D-59A7AF7BA201}"/>
              </a:ext>
            </a:extLst>
          </p:cNvPr>
          <p:cNvPicPr>
            <a:picLocks noChangeAspect="1"/>
          </p:cNvPicPr>
          <p:nvPr/>
        </p:nvPicPr>
        <p:blipFill>
          <a:blip r:embed="rId5"/>
          <a:stretch>
            <a:fillRect/>
          </a:stretch>
        </p:blipFill>
        <p:spPr>
          <a:xfrm>
            <a:off x="1498787" y="5580810"/>
            <a:ext cx="3143250" cy="447675"/>
          </a:xfrm>
          <a:prstGeom prst="rect">
            <a:avLst/>
          </a:prstGeom>
        </p:spPr>
      </p:pic>
    </p:spTree>
    <p:extLst>
      <p:ext uri="{BB962C8B-B14F-4D97-AF65-F5344CB8AC3E}">
        <p14:creationId xmlns:p14="http://schemas.microsoft.com/office/powerpoint/2010/main" val="1423898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88F09B-B5D6-31F8-E57C-F3073DBA9327}"/>
              </a:ext>
            </a:extLst>
          </p:cNvPr>
          <p:cNvSpPr txBox="1"/>
          <p:nvPr/>
        </p:nvSpPr>
        <p:spPr>
          <a:xfrm>
            <a:off x="1496545" y="321048"/>
            <a:ext cx="7469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a:cs typeface="Times New Roman"/>
              </a:rPr>
              <a:t>March 2025 Expiry</a:t>
            </a:r>
            <a:endParaRPr lang="en-GB">
              <a:latin typeface="Times New Roman" panose="02020603050405020304" pitchFamily="18" charset="0"/>
              <a:cs typeface="Times New Roman" panose="02020603050405020304" pitchFamily="18" charset="0"/>
            </a:endParaRPr>
          </a:p>
        </p:txBody>
      </p:sp>
      <p:pic>
        <p:nvPicPr>
          <p:cNvPr id="2" name="Picture 1" descr="A screenshot of a computer screen&#10;&#10;Description automatically generated">
            <a:extLst>
              <a:ext uri="{FF2B5EF4-FFF2-40B4-BE49-F238E27FC236}">
                <a16:creationId xmlns:a16="http://schemas.microsoft.com/office/drawing/2014/main" id="{3C4B5598-8293-3251-00FB-ADF46CE6BC84}"/>
              </a:ext>
            </a:extLst>
          </p:cNvPr>
          <p:cNvPicPr>
            <a:picLocks noChangeAspect="1"/>
          </p:cNvPicPr>
          <p:nvPr/>
        </p:nvPicPr>
        <p:blipFill>
          <a:blip r:embed="rId2"/>
          <a:stretch>
            <a:fillRect/>
          </a:stretch>
        </p:blipFill>
        <p:spPr>
          <a:xfrm>
            <a:off x="1498787" y="693083"/>
            <a:ext cx="4517452" cy="4730812"/>
          </a:xfrm>
          <a:prstGeom prst="rect">
            <a:avLst/>
          </a:prstGeom>
        </p:spPr>
      </p:pic>
      <p:pic>
        <p:nvPicPr>
          <p:cNvPr id="7" name="Picture 6">
            <a:extLst>
              <a:ext uri="{FF2B5EF4-FFF2-40B4-BE49-F238E27FC236}">
                <a16:creationId xmlns:a16="http://schemas.microsoft.com/office/drawing/2014/main" id="{B3478F68-33AB-5CD8-130C-2287DB871ACD}"/>
              </a:ext>
            </a:extLst>
          </p:cNvPr>
          <p:cNvPicPr>
            <a:picLocks noChangeAspect="1"/>
          </p:cNvPicPr>
          <p:nvPr/>
        </p:nvPicPr>
        <p:blipFill>
          <a:blip r:embed="rId3"/>
          <a:stretch>
            <a:fillRect/>
          </a:stretch>
        </p:blipFill>
        <p:spPr>
          <a:xfrm>
            <a:off x="7301473" y="-5323"/>
            <a:ext cx="4693585" cy="3181911"/>
          </a:xfrm>
          <a:prstGeom prst="rect">
            <a:avLst/>
          </a:prstGeom>
        </p:spPr>
      </p:pic>
      <p:pic>
        <p:nvPicPr>
          <p:cNvPr id="8" name="Picture 7">
            <a:extLst>
              <a:ext uri="{FF2B5EF4-FFF2-40B4-BE49-F238E27FC236}">
                <a16:creationId xmlns:a16="http://schemas.microsoft.com/office/drawing/2014/main" id="{D9C2D794-8E61-E82B-4E08-D26DC0734F75}"/>
              </a:ext>
            </a:extLst>
          </p:cNvPr>
          <p:cNvPicPr>
            <a:picLocks noChangeAspect="1"/>
          </p:cNvPicPr>
          <p:nvPr/>
        </p:nvPicPr>
        <p:blipFill>
          <a:blip r:embed="rId4"/>
          <a:stretch>
            <a:fillRect/>
          </a:stretch>
        </p:blipFill>
        <p:spPr>
          <a:xfrm>
            <a:off x="7301472" y="3165941"/>
            <a:ext cx="4693585" cy="3170706"/>
          </a:xfrm>
          <a:prstGeom prst="rect">
            <a:avLst/>
          </a:prstGeom>
        </p:spPr>
      </p:pic>
      <p:pic>
        <p:nvPicPr>
          <p:cNvPr id="9" name="Picture 8" descr="A close up of a sign&#10;&#10;Description automatically generated">
            <a:extLst>
              <a:ext uri="{FF2B5EF4-FFF2-40B4-BE49-F238E27FC236}">
                <a16:creationId xmlns:a16="http://schemas.microsoft.com/office/drawing/2014/main" id="{ACFD261A-E791-B269-06B9-EA5D96116926}"/>
              </a:ext>
            </a:extLst>
          </p:cNvPr>
          <p:cNvPicPr>
            <a:picLocks noChangeAspect="1"/>
          </p:cNvPicPr>
          <p:nvPr/>
        </p:nvPicPr>
        <p:blipFill>
          <a:blip r:embed="rId5"/>
          <a:stretch>
            <a:fillRect/>
          </a:stretch>
        </p:blipFill>
        <p:spPr>
          <a:xfrm>
            <a:off x="1497947" y="5683624"/>
            <a:ext cx="3324225" cy="533400"/>
          </a:xfrm>
          <a:prstGeom prst="rect">
            <a:avLst/>
          </a:prstGeom>
        </p:spPr>
      </p:pic>
    </p:spTree>
    <p:extLst>
      <p:ext uri="{BB962C8B-B14F-4D97-AF65-F5344CB8AC3E}">
        <p14:creationId xmlns:p14="http://schemas.microsoft.com/office/powerpoint/2010/main" val="651238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A3DE-E207-168B-733C-247F6C23733A}"/>
              </a:ext>
            </a:extLst>
          </p:cNvPr>
          <p:cNvSpPr>
            <a:spLocks noGrp="1"/>
          </p:cNvSpPr>
          <p:nvPr>
            <p:ph type="title"/>
          </p:nvPr>
        </p:nvSpPr>
        <p:spPr/>
        <p:txBody>
          <a:bodyPr/>
          <a:lstStyle/>
          <a:p>
            <a:r>
              <a:rPr lang="en-IN"/>
              <a:t>Delta Neutral Portfolio</a:t>
            </a:r>
          </a:p>
        </p:txBody>
      </p:sp>
      <p:pic>
        <p:nvPicPr>
          <p:cNvPr id="8" name="Content Placeholder 7" descr="A black screen with white text&#10;&#10;Description automatically generated">
            <a:extLst>
              <a:ext uri="{FF2B5EF4-FFF2-40B4-BE49-F238E27FC236}">
                <a16:creationId xmlns:a16="http://schemas.microsoft.com/office/drawing/2014/main" id="{A335AAB2-1C71-5154-E2D6-606EE7DCF585}"/>
              </a:ext>
            </a:extLst>
          </p:cNvPr>
          <p:cNvPicPr>
            <a:picLocks noGrp="1" noChangeAspect="1"/>
          </p:cNvPicPr>
          <p:nvPr>
            <p:ph sz="half" idx="1"/>
          </p:nvPr>
        </p:nvPicPr>
        <p:blipFill rotWithShape="1">
          <a:blip r:embed="rId2"/>
          <a:srcRect b="34244"/>
          <a:stretch/>
        </p:blipFill>
        <p:spPr>
          <a:xfrm>
            <a:off x="1097278" y="2042319"/>
            <a:ext cx="3302000" cy="2037647"/>
          </a:xfrm>
        </p:spPr>
      </p:pic>
      <p:pic>
        <p:nvPicPr>
          <p:cNvPr id="10" name="Content Placeholder 9" descr="A black background with white text&#10;&#10;Description automatically generated">
            <a:extLst>
              <a:ext uri="{FF2B5EF4-FFF2-40B4-BE49-F238E27FC236}">
                <a16:creationId xmlns:a16="http://schemas.microsoft.com/office/drawing/2014/main" id="{A61D7A5E-8A0B-277E-9C14-1837C04F0253}"/>
              </a:ext>
            </a:extLst>
          </p:cNvPr>
          <p:cNvPicPr>
            <a:picLocks noGrp="1" noChangeAspect="1"/>
          </p:cNvPicPr>
          <p:nvPr>
            <p:ph sz="half" idx="2"/>
          </p:nvPr>
        </p:nvPicPr>
        <p:blipFill>
          <a:blip r:embed="rId3"/>
          <a:stretch>
            <a:fillRect/>
          </a:stretch>
        </p:blipFill>
        <p:spPr>
          <a:xfrm>
            <a:off x="1097277" y="4188068"/>
            <a:ext cx="3302001" cy="2155582"/>
          </a:xfrm>
        </p:spPr>
      </p:pic>
      <p:sp>
        <p:nvSpPr>
          <p:cNvPr id="11" name="TextBox 10">
            <a:extLst>
              <a:ext uri="{FF2B5EF4-FFF2-40B4-BE49-F238E27FC236}">
                <a16:creationId xmlns:a16="http://schemas.microsoft.com/office/drawing/2014/main" id="{8F39500C-9C33-37B1-1D63-A1A9541F5B7C}"/>
              </a:ext>
            </a:extLst>
          </p:cNvPr>
          <p:cNvSpPr txBox="1"/>
          <p:nvPr/>
        </p:nvSpPr>
        <p:spPr>
          <a:xfrm>
            <a:off x="4584191" y="2182367"/>
            <a:ext cx="65714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937C594C-D4AE-418B-0FFF-331F9C0D9376}"/>
              </a:ext>
            </a:extLst>
          </p:cNvPr>
          <p:cNvSpPr txBox="1"/>
          <p:nvPr/>
        </p:nvSpPr>
        <p:spPr>
          <a:xfrm>
            <a:off x="4584191" y="2182367"/>
            <a:ext cx="6645784" cy="2970044"/>
          </a:xfrm>
          <a:prstGeom prst="rect">
            <a:avLst/>
          </a:prstGeom>
          <a:noFill/>
        </p:spPr>
        <p:txBody>
          <a:bodyPr wrap="square" lIns="91440" tIns="45720" rIns="91440" bIns="45720" rtlCol="0" anchor="t">
            <a:spAutoFit/>
          </a:bodyPr>
          <a:lstStyle/>
          <a:p>
            <a:pPr marL="457200" indent="-457200">
              <a:buFont typeface="Wingdings" panose="05000000000000000000" pitchFamily="2" charset="2"/>
              <a:buChar char="v"/>
            </a:pPr>
            <a:r>
              <a:rPr lang="en-IN" sz="1700">
                <a:latin typeface="Times New Roman" panose="02020603050405020304" pitchFamily="18" charset="0"/>
                <a:ea typeface="+mn-lt"/>
                <a:cs typeface="Times New Roman" panose="02020603050405020304" pitchFamily="18" charset="0"/>
              </a:rPr>
              <a:t>A</a:t>
            </a:r>
            <a:r>
              <a:rPr lang="en-IN" sz="1700">
                <a:latin typeface="Times New Roman" panose="02020603050405020304" pitchFamily="18" charset="0"/>
                <a:cs typeface="Times New Roman" panose="02020603050405020304" pitchFamily="18" charset="0"/>
              </a:rPr>
              <a:t> delta-neutral portfolio minimizes the impact of small price variations in underlying assets on the portfolio’s overall value.</a:t>
            </a:r>
            <a:br>
              <a:rPr lang="en-IN" sz="1700">
                <a:latin typeface="Times New Roman" panose="02020603050405020304" pitchFamily="18" charset="0"/>
                <a:cs typeface="Times New Roman" panose="02020603050405020304" pitchFamily="18" charset="0"/>
              </a:rPr>
            </a:br>
            <a:endParaRPr lang="en-IN" sz="170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IN" sz="1700">
                <a:latin typeface="Times New Roman" panose="02020603050405020304" pitchFamily="18" charset="0"/>
                <a:cs typeface="Times New Roman" panose="02020603050405020304" pitchFamily="18" charset="0"/>
              </a:rPr>
              <a:t>Delta hedging strategies embed derivative securities in the portfolio to minimize fluctuations.</a:t>
            </a:r>
            <a:br>
              <a:rPr lang="en-IN" sz="1700">
                <a:latin typeface="Times New Roman" panose="02020603050405020304" pitchFamily="18" charset="0"/>
                <a:cs typeface="Times New Roman" panose="02020603050405020304" pitchFamily="18" charset="0"/>
              </a:rPr>
            </a:br>
            <a:endParaRPr lang="en-IN" sz="170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IN" sz="1700">
                <a:latin typeface="Times New Roman" panose="02020603050405020304" pitchFamily="18" charset="0"/>
                <a:ea typeface="+mn-lt"/>
                <a:cs typeface="Times New Roman" panose="02020603050405020304" pitchFamily="18" charset="0"/>
              </a:rPr>
              <a:t>Maintains multiple positions to balance positive and negative deltas so the overall delta of the assets totals zero.</a:t>
            </a:r>
            <a:br>
              <a:rPr lang="en-IN" sz="1700">
                <a:latin typeface="Times New Roman" panose="02020603050405020304" pitchFamily="18" charset="0"/>
                <a:ea typeface="+mn-lt"/>
                <a:cs typeface="Times New Roman" panose="02020603050405020304" pitchFamily="18" charset="0"/>
              </a:rPr>
            </a:br>
            <a:endParaRPr lang="en-IN" sz="1700">
              <a:latin typeface="Times New Roman" panose="02020603050405020304" pitchFamily="18" charset="0"/>
              <a:ea typeface="+mn-lt"/>
              <a:cs typeface="Times New Roman" panose="02020603050405020304" pitchFamily="18" charset="0"/>
            </a:endParaRPr>
          </a:p>
          <a:p>
            <a:pPr marL="457200" indent="-457200">
              <a:buFont typeface="Wingdings" panose="05000000000000000000" pitchFamily="2" charset="2"/>
              <a:buChar char="v"/>
            </a:pPr>
            <a:r>
              <a:rPr lang="en-IN" sz="1700">
                <a:latin typeface="Times New Roman" panose="02020603050405020304" pitchFamily="18" charset="0"/>
                <a:ea typeface="+mn-lt"/>
                <a:cs typeface="Times New Roman" panose="02020603050405020304" pitchFamily="18" charset="0"/>
              </a:rPr>
              <a:t>Mathematically, delta for a call and a put option are given by:-</a:t>
            </a:r>
          </a:p>
          <a:p>
            <a:pPr marL="914400" lvl="1" indent="-457200">
              <a:buFont typeface="Wingdings" panose="05000000000000000000" pitchFamily="2" charset="2"/>
              <a:buChar char="v"/>
            </a:pPr>
            <a:endParaRPr lang="en-IN" sz="1700">
              <a:latin typeface="Times New Roman" panose="02020603050405020304" pitchFamily="18" charset="0"/>
              <a:ea typeface="+mn-lt"/>
              <a:cs typeface="Times New Roman" panose="02020603050405020304" pitchFamily="18" charset="0"/>
            </a:endParaRPr>
          </a:p>
        </p:txBody>
      </p:sp>
      <p:sp>
        <p:nvSpPr>
          <p:cNvPr id="16" name="TextBox 15">
            <a:extLst>
              <a:ext uri="{FF2B5EF4-FFF2-40B4-BE49-F238E27FC236}">
                <a16:creationId xmlns:a16="http://schemas.microsoft.com/office/drawing/2014/main" id="{39742914-64C0-FF3E-FFE5-80023B2B5799}"/>
              </a:ext>
            </a:extLst>
          </p:cNvPr>
          <p:cNvSpPr txBox="1"/>
          <p:nvPr/>
        </p:nvSpPr>
        <p:spPr>
          <a:xfrm>
            <a:off x="5386562" y="5105242"/>
            <a:ext cx="5843413" cy="646331"/>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          </a:t>
            </a:r>
            <a:r>
              <a:rPr lang="el-GR">
                <a:latin typeface="Times New Roman" panose="02020603050405020304" pitchFamily="18" charset="0"/>
                <a:cs typeface="Times New Roman" panose="02020603050405020304" pitchFamily="18" charset="0"/>
              </a:rPr>
              <a:t>Δ</a:t>
            </a:r>
            <a:r>
              <a:rPr lang="en-IN" baseline="-25000">
                <a:latin typeface="Times New Roman" panose="02020603050405020304" pitchFamily="18" charset="0"/>
                <a:cs typeface="Times New Roman" panose="02020603050405020304" pitchFamily="18" charset="0"/>
              </a:rPr>
              <a:t>call</a:t>
            </a:r>
            <a:r>
              <a:rPr lang="en-IN">
                <a:latin typeface="Times New Roman" panose="02020603050405020304" pitchFamily="18" charset="0"/>
                <a:cs typeface="Times New Roman" panose="02020603050405020304" pitchFamily="18" charset="0"/>
              </a:rPr>
              <a:t> = N(d</a:t>
            </a:r>
            <a:r>
              <a:rPr lang="en-IN" baseline="-25000">
                <a:latin typeface="Times New Roman" panose="02020603050405020304" pitchFamily="18" charset="0"/>
                <a:cs typeface="Times New Roman" panose="02020603050405020304" pitchFamily="18" charset="0"/>
              </a:rPr>
              <a:t>1</a:t>
            </a:r>
            <a:r>
              <a:rPr lang="en-IN">
                <a:latin typeface="Times New Roman" panose="02020603050405020304" pitchFamily="18" charset="0"/>
                <a:cs typeface="Times New Roman" panose="02020603050405020304" pitchFamily="18" charset="0"/>
              </a:rPr>
              <a:t>)                    </a:t>
            </a:r>
            <a:r>
              <a:rPr lang="el-GR">
                <a:latin typeface="Times New Roman" panose="02020603050405020304" pitchFamily="18" charset="0"/>
                <a:cs typeface="Times New Roman" panose="02020603050405020304" pitchFamily="18" charset="0"/>
              </a:rPr>
              <a:t>Δ</a:t>
            </a:r>
            <a:r>
              <a:rPr lang="en-IN" baseline="-25000">
                <a:latin typeface="Times New Roman" panose="02020603050405020304" pitchFamily="18" charset="0"/>
                <a:cs typeface="Times New Roman" panose="02020603050405020304" pitchFamily="18" charset="0"/>
              </a:rPr>
              <a:t>put</a:t>
            </a:r>
            <a:r>
              <a:rPr lang="en-IN">
                <a:latin typeface="Times New Roman" panose="02020603050405020304" pitchFamily="18" charset="0"/>
                <a:cs typeface="Times New Roman" panose="02020603050405020304" pitchFamily="18" charset="0"/>
              </a:rPr>
              <a:t> = N(d</a:t>
            </a:r>
            <a:r>
              <a:rPr lang="en-IN" baseline="-25000">
                <a:latin typeface="Times New Roman" panose="02020603050405020304" pitchFamily="18" charset="0"/>
                <a:cs typeface="Times New Roman" panose="02020603050405020304" pitchFamily="18" charset="0"/>
              </a:rPr>
              <a:t>1</a:t>
            </a:r>
            <a:r>
              <a:rPr lang="en-IN">
                <a:latin typeface="Times New Roman" panose="02020603050405020304" pitchFamily="18" charset="0"/>
                <a:cs typeface="Times New Roman" panose="02020603050405020304" pitchFamily="18" charset="0"/>
              </a:rPr>
              <a:t>) - 1</a:t>
            </a:r>
          </a:p>
          <a:p>
            <a:endParaRPr lang="en-IN">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804929F3-CE5E-32D6-9B70-680AB424A1D8}"/>
              </a:ext>
            </a:extLst>
          </p:cNvPr>
          <p:cNvPicPr>
            <a:picLocks noChangeAspect="1"/>
          </p:cNvPicPr>
          <p:nvPr/>
        </p:nvPicPr>
        <p:blipFill>
          <a:blip r:embed="rId4"/>
          <a:stretch>
            <a:fillRect/>
          </a:stretch>
        </p:blipFill>
        <p:spPr>
          <a:xfrm>
            <a:off x="5982818" y="5632063"/>
            <a:ext cx="3619811" cy="711587"/>
          </a:xfrm>
          <a:prstGeom prst="rect">
            <a:avLst/>
          </a:prstGeom>
        </p:spPr>
      </p:pic>
      <p:sp>
        <p:nvSpPr>
          <p:cNvPr id="19" name="TextBox 18">
            <a:extLst>
              <a:ext uri="{FF2B5EF4-FFF2-40B4-BE49-F238E27FC236}">
                <a16:creationId xmlns:a16="http://schemas.microsoft.com/office/drawing/2014/main" id="{ECB4A964-625E-C311-4BEA-44B8F76B975F}"/>
              </a:ext>
            </a:extLst>
          </p:cNvPr>
          <p:cNvSpPr txBox="1"/>
          <p:nvPr/>
        </p:nvSpPr>
        <p:spPr>
          <a:xfrm>
            <a:off x="9801225" y="5685049"/>
            <a:ext cx="1428750" cy="369332"/>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Where t =0</a:t>
            </a:r>
          </a:p>
        </p:txBody>
      </p:sp>
    </p:spTree>
    <p:extLst>
      <p:ext uri="{BB962C8B-B14F-4D97-AF65-F5344CB8AC3E}">
        <p14:creationId xmlns:p14="http://schemas.microsoft.com/office/powerpoint/2010/main" val="277682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D3045-98DE-A6BD-FF85-868324A5FDA3}"/>
              </a:ext>
            </a:extLst>
          </p:cNvPr>
          <p:cNvSpPr>
            <a:spLocks noGrp="1"/>
          </p:cNvSpPr>
          <p:nvPr>
            <p:ph type="title"/>
          </p:nvPr>
        </p:nvSpPr>
        <p:spPr/>
        <p:txBody>
          <a:bodyPr/>
          <a:lstStyle/>
          <a:p>
            <a:r>
              <a:rPr lang="en-US">
                <a:highlight>
                  <a:srgbClr val="FFFFFF"/>
                </a:highlight>
              </a:rPr>
              <a:t>S</a:t>
            </a:r>
            <a:r>
              <a:rPr lang="en-US" b="0" i="0">
                <a:effectLst/>
                <a:highlight>
                  <a:srgbClr val="FFFFFF"/>
                </a:highlight>
              </a:rPr>
              <a:t>tock and </a:t>
            </a:r>
            <a:r>
              <a:rPr lang="en-US">
                <a:highlight>
                  <a:srgbClr val="FFFFFF"/>
                </a:highlight>
              </a:rPr>
              <a:t>O</a:t>
            </a:r>
            <a:r>
              <a:rPr lang="en-US" b="0" i="0">
                <a:effectLst/>
                <a:highlight>
                  <a:srgbClr val="FFFFFF"/>
                </a:highlight>
              </a:rPr>
              <a:t>ption’s </a:t>
            </a:r>
            <a:r>
              <a:rPr lang="en-US">
                <a:highlight>
                  <a:srgbClr val="FFFFFF"/>
                </a:highlight>
              </a:rPr>
              <a:t>H</a:t>
            </a:r>
            <a:r>
              <a:rPr lang="en-US" b="0" i="0">
                <a:effectLst/>
                <a:highlight>
                  <a:srgbClr val="FFFFFF"/>
                </a:highlight>
              </a:rPr>
              <a:t>istory</a:t>
            </a:r>
            <a:endParaRPr lang="en-IN"/>
          </a:p>
        </p:txBody>
      </p:sp>
      <p:sp>
        <p:nvSpPr>
          <p:cNvPr id="6" name="TextBox 5">
            <a:extLst>
              <a:ext uri="{FF2B5EF4-FFF2-40B4-BE49-F238E27FC236}">
                <a16:creationId xmlns:a16="http://schemas.microsoft.com/office/drawing/2014/main" id="{B4F9F8CB-7CD9-B4C9-DACF-F2C8A74CFCC1}"/>
              </a:ext>
            </a:extLst>
          </p:cNvPr>
          <p:cNvSpPr txBox="1"/>
          <p:nvPr/>
        </p:nvSpPr>
        <p:spPr>
          <a:xfrm>
            <a:off x="1240154" y="2152650"/>
            <a:ext cx="8389621" cy="1200329"/>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v"/>
            </a:pPr>
            <a:r>
              <a:rPr lang="en-IN">
                <a:latin typeface="Times New Roman" panose="02020603050405020304" pitchFamily="18" charset="0"/>
                <a:cs typeface="Times New Roman" panose="02020603050405020304" pitchFamily="18" charset="0"/>
              </a:rPr>
              <a:t>We have chosen Apple stock and options for our analysis.</a:t>
            </a:r>
          </a:p>
          <a:p>
            <a:endParaRPr lang="en-I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a:latin typeface="Times New Roman" panose="02020603050405020304" pitchFamily="18" charset="0"/>
                <a:cs typeface="Times New Roman" panose="02020603050405020304" pitchFamily="18" charset="0"/>
              </a:rPr>
              <a:t>Options data used have expiry in July 2024, October 2024, and March 2025.</a:t>
            </a:r>
          </a:p>
          <a:p>
            <a:pPr marL="285750" indent="-285750">
              <a:buFont typeface="Wingdings" panose="05000000000000000000" pitchFamily="2" charset="2"/>
              <a:buChar char="v"/>
            </a:pPr>
            <a:endParaRPr lang="en-IN">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4830415A-7CE2-E5A2-E3E1-67DFECED118C}"/>
              </a:ext>
            </a:extLst>
          </p:cNvPr>
          <p:cNvPicPr>
            <a:picLocks noChangeAspect="1"/>
          </p:cNvPicPr>
          <p:nvPr/>
        </p:nvPicPr>
        <p:blipFill rotWithShape="1">
          <a:blip r:embed="rId2"/>
          <a:srcRect t="-133" r="218" b="743"/>
          <a:stretch/>
        </p:blipFill>
        <p:spPr>
          <a:xfrm>
            <a:off x="1409140" y="3423902"/>
            <a:ext cx="5126708" cy="2331656"/>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FF0AA143-0AAE-4C74-B510-60D79E4FECD9}"/>
              </a:ext>
            </a:extLst>
          </p:cNvPr>
          <p:cNvPicPr>
            <a:picLocks noChangeAspect="1"/>
          </p:cNvPicPr>
          <p:nvPr/>
        </p:nvPicPr>
        <p:blipFill>
          <a:blip r:embed="rId3"/>
          <a:stretch>
            <a:fillRect/>
          </a:stretch>
        </p:blipFill>
        <p:spPr>
          <a:xfrm>
            <a:off x="6542274" y="3423118"/>
            <a:ext cx="5326717" cy="2331384"/>
          </a:xfrm>
          <a:prstGeom prst="rect">
            <a:avLst/>
          </a:prstGeom>
        </p:spPr>
      </p:pic>
    </p:spTree>
    <p:extLst>
      <p:ext uri="{BB962C8B-B14F-4D97-AF65-F5344CB8AC3E}">
        <p14:creationId xmlns:p14="http://schemas.microsoft.com/office/powerpoint/2010/main" val="1959051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F37D-44D7-06C8-C081-C13BD830E439}"/>
              </a:ext>
            </a:extLst>
          </p:cNvPr>
          <p:cNvSpPr>
            <a:spLocks noGrp="1"/>
          </p:cNvSpPr>
          <p:nvPr>
            <p:ph type="title"/>
          </p:nvPr>
        </p:nvSpPr>
        <p:spPr/>
        <p:txBody>
          <a:bodyPr/>
          <a:lstStyle/>
          <a:p>
            <a:r>
              <a:rPr lang="en-US"/>
              <a:t>Delta Neutral Portfolio Design</a:t>
            </a:r>
          </a:p>
        </p:txBody>
      </p:sp>
      <p:pic>
        <p:nvPicPr>
          <p:cNvPr id="5" name="Content Placeholder 4" descr="A screenshot of a computer&#10;&#10;Description automatically generated">
            <a:extLst>
              <a:ext uri="{FF2B5EF4-FFF2-40B4-BE49-F238E27FC236}">
                <a16:creationId xmlns:a16="http://schemas.microsoft.com/office/drawing/2014/main" id="{C9D3C77B-C8A5-7153-7485-5782208E9D76}"/>
              </a:ext>
            </a:extLst>
          </p:cNvPr>
          <p:cNvPicPr>
            <a:picLocks noGrp="1" noChangeAspect="1"/>
          </p:cNvPicPr>
          <p:nvPr>
            <p:ph idx="1"/>
          </p:nvPr>
        </p:nvPicPr>
        <p:blipFill>
          <a:blip r:embed="rId2"/>
          <a:stretch>
            <a:fillRect/>
          </a:stretch>
        </p:blipFill>
        <p:spPr>
          <a:xfrm>
            <a:off x="5988812" y="2252849"/>
            <a:ext cx="5288845" cy="1176151"/>
          </a:xfrm>
        </p:spPr>
      </p:pic>
      <p:sp>
        <p:nvSpPr>
          <p:cNvPr id="8" name="TextBox 7">
            <a:extLst>
              <a:ext uri="{FF2B5EF4-FFF2-40B4-BE49-F238E27FC236}">
                <a16:creationId xmlns:a16="http://schemas.microsoft.com/office/drawing/2014/main" id="{A6AF97E3-2953-0B94-FC99-57F18323C56A}"/>
              </a:ext>
            </a:extLst>
          </p:cNvPr>
          <p:cNvSpPr txBox="1"/>
          <p:nvPr/>
        </p:nvSpPr>
        <p:spPr>
          <a:xfrm>
            <a:off x="1194816" y="2109215"/>
            <a:ext cx="449884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US">
                <a:latin typeface="Times New Roman"/>
                <a:cs typeface="Times New Roman"/>
              </a:rPr>
              <a:t>Here, for AAPL stock at S</a:t>
            </a:r>
            <a:r>
              <a:rPr lang="en-US" baseline="-25000">
                <a:latin typeface="Times New Roman"/>
                <a:cs typeface="Times New Roman"/>
              </a:rPr>
              <a:t>0</a:t>
            </a:r>
            <a:r>
              <a:rPr lang="en-US">
                <a:latin typeface="Times New Roman"/>
                <a:cs typeface="Times New Roman"/>
              </a:rPr>
              <a:t>=171.48, r=0.05 and sigma=0.19, </a:t>
            </a:r>
            <a:br>
              <a:rPr lang="en-US">
                <a:latin typeface="Times New Roman" panose="02020603050405020304" pitchFamily="18" charset="0"/>
                <a:cs typeface="Times New Roman" panose="02020603050405020304" pitchFamily="18" charset="0"/>
              </a:rPr>
            </a:br>
            <a:r>
              <a:rPr lang="en-US">
                <a:latin typeface="Times New Roman"/>
                <a:cs typeface="Times New Roman"/>
              </a:rPr>
              <a:t>C</a:t>
            </a:r>
            <a:r>
              <a:rPr lang="en-US" baseline="30000">
                <a:latin typeface="Times New Roman"/>
                <a:cs typeface="Times New Roman"/>
              </a:rPr>
              <a:t>E</a:t>
            </a:r>
            <a:r>
              <a:rPr lang="en-US">
                <a:latin typeface="Times New Roman"/>
                <a:cs typeface="Times New Roman"/>
              </a:rPr>
              <a:t>=21.01 with  </a:t>
            </a:r>
            <a:r>
              <a:rPr lang="el-GR">
                <a:latin typeface="Times New Roman"/>
                <a:cs typeface="Times New Roman"/>
              </a:rPr>
              <a:t>Δ</a:t>
            </a:r>
            <a:r>
              <a:rPr lang="en-IN" baseline="-25000">
                <a:latin typeface="Times New Roman"/>
                <a:cs typeface="Times New Roman"/>
              </a:rPr>
              <a:t>call</a:t>
            </a:r>
            <a:r>
              <a:rPr lang="en-IN">
                <a:latin typeface="Times New Roman"/>
                <a:cs typeface="Times New Roman"/>
              </a:rPr>
              <a:t> </a:t>
            </a:r>
            <a:r>
              <a:rPr lang="en-US">
                <a:latin typeface="Times New Roman"/>
                <a:cs typeface="Times New Roman"/>
              </a:rPr>
              <a:t>= 0.71</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a:latin typeface="Times New Roman"/>
                <a:cs typeface="Times New Roman"/>
              </a:rPr>
              <a:t>Aim is to design a delta neutral portfolio V</a:t>
            </a:r>
            <a:r>
              <a:rPr lang="en-US" baseline="-25000">
                <a:latin typeface="Times New Roman"/>
                <a:cs typeface="Times New Roman"/>
              </a:rPr>
              <a:t>(S) </a:t>
            </a:r>
            <a:r>
              <a:rPr lang="en-US">
                <a:latin typeface="Times New Roman"/>
                <a:cs typeface="Times New Roman"/>
              </a:rPr>
              <a:t>= </a:t>
            </a:r>
            <a:r>
              <a:rPr lang="en-US" err="1">
                <a:latin typeface="Times New Roman"/>
                <a:cs typeface="Times New Roman"/>
              </a:rPr>
              <a:t>xS</a:t>
            </a:r>
            <a:r>
              <a:rPr lang="en-US" baseline="-25000">
                <a:latin typeface="Times New Roman"/>
                <a:cs typeface="Times New Roman"/>
              </a:rPr>
              <a:t>(0) </a:t>
            </a:r>
            <a:r>
              <a:rPr lang="en-US">
                <a:latin typeface="Times New Roman"/>
                <a:cs typeface="Times New Roman"/>
              </a:rPr>
              <a:t>+ y + </a:t>
            </a:r>
            <a:r>
              <a:rPr lang="en-US" err="1">
                <a:latin typeface="Times New Roman"/>
                <a:cs typeface="Times New Roman"/>
              </a:rPr>
              <a:t>zD</a:t>
            </a:r>
            <a:r>
              <a:rPr lang="en-US" baseline="-25000">
                <a:latin typeface="Times New Roman"/>
                <a:cs typeface="Times New Roman"/>
              </a:rPr>
              <a:t>(S)  </a:t>
            </a:r>
            <a:r>
              <a:rPr lang="en-US">
                <a:latin typeface="Times New Roman"/>
                <a:cs typeface="Times New Roman"/>
              </a:rPr>
              <a:t>at t=0</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a:latin typeface="Times New Roman"/>
                <a:cs typeface="Times New Roman"/>
              </a:rPr>
              <a:t>Z = lot size of option = 1000</a:t>
            </a:r>
          </a:p>
          <a:p>
            <a:pPr marL="285750" indent="-285750">
              <a:buFont typeface="Wingdings" panose="05000000000000000000" pitchFamily="2" charset="2"/>
              <a:buChar char="v"/>
            </a:pPr>
            <a:r>
              <a:rPr lang="en-US">
                <a:latin typeface="Times New Roman"/>
                <a:cs typeface="Times New Roman"/>
              </a:rPr>
              <a:t>X = delta * lot size = 710, (we will hedge the portfolio by buying x amount of stock)</a:t>
            </a:r>
          </a:p>
          <a:p>
            <a:pPr marL="285750" indent="-285750">
              <a:buFont typeface="Wingdings" panose="05000000000000000000" pitchFamily="2" charset="2"/>
              <a:buChar char="v"/>
            </a:pPr>
            <a:r>
              <a:rPr lang="en-US">
                <a:latin typeface="Times New Roman"/>
                <a:cs typeface="Times New Roman"/>
              </a:rPr>
              <a:t>Y = borrow =  Z*D</a:t>
            </a:r>
            <a:r>
              <a:rPr lang="en-US" baseline="-25000">
                <a:latin typeface="Times New Roman"/>
                <a:cs typeface="Times New Roman"/>
              </a:rPr>
              <a:t>(S) </a:t>
            </a:r>
            <a:r>
              <a:rPr lang="en-US">
                <a:latin typeface="Times New Roman"/>
                <a:cs typeface="Times New Roman"/>
              </a:rPr>
              <a:t>- X*S</a:t>
            </a:r>
            <a:r>
              <a:rPr lang="en-US" baseline="-25000">
                <a:latin typeface="Times New Roman"/>
                <a:cs typeface="Times New Roman"/>
              </a:rPr>
              <a:t>(0)</a:t>
            </a: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a:latin typeface="Times New Roman"/>
                <a:cs typeface="Times New Roman"/>
              </a:rPr>
              <a:t>Note:- The overall value of the portfolio  V</a:t>
            </a:r>
            <a:r>
              <a:rPr lang="en-US" baseline="-25000">
                <a:latin typeface="Times New Roman"/>
                <a:cs typeface="Times New Roman"/>
              </a:rPr>
              <a:t>(S) </a:t>
            </a:r>
            <a:r>
              <a:rPr lang="en-US">
                <a:latin typeface="Times New Roman"/>
                <a:cs typeface="Times New Roman"/>
              </a:rPr>
              <a:t>= 0.</a:t>
            </a: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p:txBody>
      </p:sp>
      <p:pic>
        <p:nvPicPr>
          <p:cNvPr id="9" name="Picture 8" descr="A screenshot of a computer&#10;&#10;Description automatically generated">
            <a:extLst>
              <a:ext uri="{FF2B5EF4-FFF2-40B4-BE49-F238E27FC236}">
                <a16:creationId xmlns:a16="http://schemas.microsoft.com/office/drawing/2014/main" id="{74A751B8-4F29-0F70-26A4-DC066F9D0580}"/>
              </a:ext>
            </a:extLst>
          </p:cNvPr>
          <p:cNvPicPr>
            <a:picLocks noChangeAspect="1"/>
          </p:cNvPicPr>
          <p:nvPr/>
        </p:nvPicPr>
        <p:blipFill>
          <a:blip r:embed="rId3"/>
          <a:stretch>
            <a:fillRect/>
          </a:stretch>
        </p:blipFill>
        <p:spPr>
          <a:xfrm>
            <a:off x="6011390" y="3753068"/>
            <a:ext cx="5266267" cy="1715589"/>
          </a:xfrm>
          <a:prstGeom prst="rect">
            <a:avLst/>
          </a:prstGeom>
        </p:spPr>
      </p:pic>
    </p:spTree>
    <p:extLst>
      <p:ext uri="{BB962C8B-B14F-4D97-AF65-F5344CB8AC3E}">
        <p14:creationId xmlns:p14="http://schemas.microsoft.com/office/powerpoint/2010/main" val="1847673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E7C0-3088-CE31-CFDF-F0C1B9FC5FCB}"/>
              </a:ext>
            </a:extLst>
          </p:cNvPr>
          <p:cNvSpPr>
            <a:spLocks noGrp="1"/>
          </p:cNvSpPr>
          <p:nvPr>
            <p:ph type="title"/>
          </p:nvPr>
        </p:nvSpPr>
        <p:spPr/>
        <p:txBody>
          <a:bodyPr/>
          <a:lstStyle/>
          <a:p>
            <a:r>
              <a:rPr lang="en-US"/>
              <a:t>Delta Hedging Strategy</a:t>
            </a:r>
          </a:p>
        </p:txBody>
      </p:sp>
      <p:pic>
        <p:nvPicPr>
          <p:cNvPr id="4" name="Content Placeholder 3" descr="A graph with different colored lines&#10;&#10;Description automatically generated">
            <a:extLst>
              <a:ext uri="{FF2B5EF4-FFF2-40B4-BE49-F238E27FC236}">
                <a16:creationId xmlns:a16="http://schemas.microsoft.com/office/drawing/2014/main" id="{610B9EFA-8A8C-3C64-CE03-5846985D7C10}"/>
              </a:ext>
            </a:extLst>
          </p:cNvPr>
          <p:cNvPicPr>
            <a:picLocks noGrp="1" noChangeAspect="1"/>
          </p:cNvPicPr>
          <p:nvPr>
            <p:ph idx="1"/>
          </p:nvPr>
        </p:nvPicPr>
        <p:blipFill>
          <a:blip r:embed="rId2"/>
          <a:stretch>
            <a:fillRect/>
          </a:stretch>
        </p:blipFill>
        <p:spPr>
          <a:xfrm>
            <a:off x="5679126" y="2069593"/>
            <a:ext cx="5472351" cy="3721380"/>
          </a:xfrm>
        </p:spPr>
      </p:pic>
      <p:sp>
        <p:nvSpPr>
          <p:cNvPr id="9" name="TextBox 8">
            <a:extLst>
              <a:ext uri="{FF2B5EF4-FFF2-40B4-BE49-F238E27FC236}">
                <a16:creationId xmlns:a16="http://schemas.microsoft.com/office/drawing/2014/main" id="{26220013-A091-B229-09DC-2FF8CB53AAF5}"/>
              </a:ext>
            </a:extLst>
          </p:cNvPr>
          <p:cNvSpPr txBox="1"/>
          <p:nvPr/>
        </p:nvSpPr>
        <p:spPr>
          <a:xfrm>
            <a:off x="1219200" y="2086638"/>
            <a:ext cx="4449176"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US" sz="1700">
                <a:latin typeface="Times New Roman"/>
                <a:ea typeface="+mn-lt"/>
                <a:cs typeface="+mn-lt"/>
              </a:rPr>
              <a:t>As time passes, the stock price moves/changes. This will affect the delta value of the stock option.</a:t>
            </a:r>
            <a:br>
              <a:rPr lang="en-US" sz="1700">
                <a:latin typeface="Times New Roman"/>
                <a:ea typeface="+mn-lt"/>
                <a:cs typeface="+mn-lt"/>
              </a:rPr>
            </a:br>
            <a:endParaRPr lang="en-US" sz="1700">
              <a:latin typeface="Times New Roman"/>
              <a:ea typeface="+mn-lt"/>
              <a:cs typeface="+mn-lt"/>
            </a:endParaRPr>
          </a:p>
          <a:p>
            <a:pPr marL="285750" indent="-285750">
              <a:buFont typeface="Wingdings" panose="05000000000000000000" pitchFamily="2" charset="2"/>
              <a:buChar char="v"/>
            </a:pPr>
            <a:r>
              <a:rPr lang="en-US" sz="1700">
                <a:latin typeface="Times New Roman"/>
                <a:ea typeface="+mn-lt"/>
                <a:cs typeface="+mn-lt"/>
              </a:rPr>
              <a:t>This change changes the value of V(S), as option price and stock price varies.</a:t>
            </a:r>
            <a:br>
              <a:rPr lang="en-US" sz="1700">
                <a:latin typeface="Times New Roman"/>
                <a:ea typeface="+mn-lt"/>
                <a:cs typeface="+mn-lt"/>
              </a:rPr>
            </a:br>
            <a:endParaRPr lang="en-US" sz="1700">
              <a:latin typeface="Times New Roman"/>
              <a:ea typeface="+mn-lt"/>
              <a:cs typeface="+mn-lt"/>
            </a:endParaRPr>
          </a:p>
          <a:p>
            <a:pPr marL="285750" indent="-285750">
              <a:buFont typeface="Wingdings" panose="05000000000000000000" pitchFamily="2" charset="2"/>
              <a:buChar char="v"/>
            </a:pPr>
            <a:r>
              <a:rPr lang="en-US" sz="1700">
                <a:latin typeface="Times New Roman"/>
                <a:ea typeface="+mn-lt"/>
                <a:cs typeface="+mn-lt"/>
              </a:rPr>
              <a:t>We have measured this change as Mean squared error in terms of </a:t>
            </a:r>
            <a:br>
              <a:rPr lang="en-US" sz="1700">
                <a:latin typeface="Times New Roman"/>
                <a:ea typeface="+mn-lt"/>
                <a:cs typeface="+mn-lt"/>
              </a:rPr>
            </a:br>
            <a:r>
              <a:rPr lang="en-US" sz="1700">
                <a:latin typeface="Times New Roman"/>
                <a:ea typeface="+mn-lt"/>
                <a:cs typeface="+mn-lt"/>
              </a:rPr>
              <a:t>(total change = OP + SP)^2.</a:t>
            </a:r>
            <a:br>
              <a:rPr lang="en-US" sz="1700">
                <a:latin typeface="Times New Roman"/>
                <a:ea typeface="+mn-lt"/>
                <a:cs typeface="+mn-lt"/>
              </a:rPr>
            </a:br>
            <a:endParaRPr lang="en-US" sz="1700">
              <a:latin typeface="Times New Roman"/>
              <a:ea typeface="+mn-lt"/>
              <a:cs typeface="+mn-lt"/>
            </a:endParaRPr>
          </a:p>
          <a:p>
            <a:pPr marL="285750" indent="-285750">
              <a:buFont typeface="Wingdings" panose="05000000000000000000" pitchFamily="2" charset="2"/>
              <a:buChar char="v"/>
            </a:pPr>
            <a:r>
              <a:rPr lang="en-US" sz="1700">
                <a:latin typeface="Times New Roman"/>
                <a:ea typeface="+mn-lt"/>
                <a:cs typeface="+mn-lt"/>
              </a:rPr>
              <a:t>As hedging frequencies increases, this error decreases, but hedging (readjustment) the portfolio, requires addition transaction costs.</a:t>
            </a:r>
          </a:p>
        </p:txBody>
      </p:sp>
    </p:spTree>
    <p:extLst>
      <p:ext uri="{BB962C8B-B14F-4D97-AF65-F5344CB8AC3E}">
        <p14:creationId xmlns:p14="http://schemas.microsoft.com/office/powerpoint/2010/main" val="2008859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44F9-7734-E5E0-C02C-199544925228}"/>
              </a:ext>
            </a:extLst>
          </p:cNvPr>
          <p:cNvSpPr>
            <a:spLocks noGrp="1"/>
          </p:cNvSpPr>
          <p:nvPr>
            <p:ph type="title"/>
          </p:nvPr>
        </p:nvSpPr>
        <p:spPr/>
        <p:txBody>
          <a:bodyPr/>
          <a:lstStyle/>
          <a:p>
            <a:r>
              <a:rPr lang="en-US">
                <a:ea typeface="+mj-lt"/>
                <a:cs typeface="+mj-lt"/>
              </a:rPr>
              <a:t>Delta Hedging Strategy</a:t>
            </a:r>
            <a:endParaRPr lang="en-US">
              <a:solidFill>
                <a:srgbClr val="000000"/>
              </a:solidFill>
              <a:ea typeface="+mj-lt"/>
              <a:cs typeface="+mj-lt"/>
            </a:endParaRPr>
          </a:p>
        </p:txBody>
      </p:sp>
      <p:pic>
        <p:nvPicPr>
          <p:cNvPr id="4" name="Content Placeholder 3" descr="A graph with a line and a point&#10;&#10;Description automatically generated">
            <a:extLst>
              <a:ext uri="{FF2B5EF4-FFF2-40B4-BE49-F238E27FC236}">
                <a16:creationId xmlns:a16="http://schemas.microsoft.com/office/drawing/2014/main" id="{59CBBA9E-219B-A52B-2C88-6EE38C17BD4B}"/>
              </a:ext>
            </a:extLst>
          </p:cNvPr>
          <p:cNvPicPr>
            <a:picLocks noGrp="1" noChangeAspect="1"/>
          </p:cNvPicPr>
          <p:nvPr>
            <p:ph idx="1"/>
          </p:nvPr>
        </p:nvPicPr>
        <p:blipFill>
          <a:blip r:embed="rId2"/>
          <a:stretch>
            <a:fillRect/>
          </a:stretch>
        </p:blipFill>
        <p:spPr>
          <a:xfrm>
            <a:off x="1095943" y="1972735"/>
            <a:ext cx="3440140" cy="2733602"/>
          </a:xfrm>
        </p:spPr>
      </p:pic>
      <p:pic>
        <p:nvPicPr>
          <p:cNvPr id="5" name="Picture 4" descr="A graph of a graph showing different colored lines&#10;&#10;Description automatically generated">
            <a:extLst>
              <a:ext uri="{FF2B5EF4-FFF2-40B4-BE49-F238E27FC236}">
                <a16:creationId xmlns:a16="http://schemas.microsoft.com/office/drawing/2014/main" id="{199CD094-B866-6C22-F85F-BFB80FE3E365}"/>
              </a:ext>
            </a:extLst>
          </p:cNvPr>
          <p:cNvPicPr>
            <a:picLocks noChangeAspect="1"/>
          </p:cNvPicPr>
          <p:nvPr/>
        </p:nvPicPr>
        <p:blipFill>
          <a:blip r:embed="rId3"/>
          <a:stretch>
            <a:fillRect/>
          </a:stretch>
        </p:blipFill>
        <p:spPr>
          <a:xfrm>
            <a:off x="4824589" y="1975379"/>
            <a:ext cx="4975578" cy="2833865"/>
          </a:xfrm>
          <a:prstGeom prst="rect">
            <a:avLst/>
          </a:prstGeom>
        </p:spPr>
      </p:pic>
      <p:sp>
        <p:nvSpPr>
          <p:cNvPr id="8" name="TextBox 7">
            <a:extLst>
              <a:ext uri="{FF2B5EF4-FFF2-40B4-BE49-F238E27FC236}">
                <a16:creationId xmlns:a16="http://schemas.microsoft.com/office/drawing/2014/main" id="{2C535AF5-07E0-CAD5-4AAC-454928B843BD}"/>
              </a:ext>
            </a:extLst>
          </p:cNvPr>
          <p:cNvSpPr txBox="1"/>
          <p:nvPr/>
        </p:nvSpPr>
        <p:spPr>
          <a:xfrm>
            <a:off x="1057994" y="4913376"/>
            <a:ext cx="100760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US">
                <a:latin typeface="Times New Roman"/>
                <a:cs typeface="Times New Roman"/>
              </a:rPr>
              <a:t>Portfolio is readjusted after every given no. of days. </a:t>
            </a:r>
          </a:p>
          <a:p>
            <a:pPr marL="285750" indent="-285750">
              <a:buFont typeface="Wingdings" panose="05000000000000000000" pitchFamily="2" charset="2"/>
              <a:buChar char="v"/>
            </a:pPr>
            <a:r>
              <a:rPr lang="en-US">
                <a:latin typeface="Times New Roman"/>
                <a:cs typeface="Times New Roman"/>
              </a:rPr>
              <a:t>The new delta of the portfolio is calculated and new values for x, y, and z are designed.</a:t>
            </a:r>
          </a:p>
          <a:p>
            <a:pPr marL="285750" indent="-285750">
              <a:buFont typeface="Wingdings" panose="05000000000000000000" pitchFamily="2" charset="2"/>
              <a:buChar char="v"/>
            </a:pPr>
            <a:r>
              <a:rPr lang="en-US">
                <a:latin typeface="Times New Roman"/>
                <a:cs typeface="Times New Roman"/>
              </a:rPr>
              <a:t>This example shows how delta hedging is </a:t>
            </a:r>
            <a:r>
              <a:rPr lang="en-US">
                <a:latin typeface="Times New Roman"/>
                <a:ea typeface="+mn-lt"/>
                <a:cs typeface="+mn-lt"/>
              </a:rPr>
              <a:t>used in options trading to hedge against price volatility using a single stock in the portfolio.</a:t>
            </a:r>
            <a:endParaRPr lang="en-US">
              <a:latin typeface="Times New Roman"/>
              <a:cs typeface="Times New Roman"/>
            </a:endParaRPr>
          </a:p>
          <a:p>
            <a:pPr marL="285750" indent="-285750">
              <a:buFont typeface="Wingdings" panose="05000000000000000000" pitchFamily="2" charset="2"/>
              <a:buChar char="v"/>
            </a:pPr>
            <a:endParaRPr lang="en-US">
              <a:latin typeface="Times New Roman"/>
              <a:cs typeface="Times New Roman"/>
            </a:endParaRPr>
          </a:p>
        </p:txBody>
      </p:sp>
    </p:spTree>
    <p:extLst>
      <p:ext uri="{BB962C8B-B14F-4D97-AF65-F5344CB8AC3E}">
        <p14:creationId xmlns:p14="http://schemas.microsoft.com/office/powerpoint/2010/main" val="2286828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7BF9-67DC-52F3-91A8-4D8C0FE31DE0}"/>
              </a:ext>
            </a:extLst>
          </p:cNvPr>
          <p:cNvSpPr>
            <a:spLocks noGrp="1"/>
          </p:cNvSpPr>
          <p:nvPr>
            <p:ph type="title"/>
          </p:nvPr>
        </p:nvSpPr>
        <p:spPr/>
        <p:txBody>
          <a:bodyPr/>
          <a:lstStyle/>
          <a:p>
            <a:r>
              <a:rPr lang="en-IN"/>
              <a:t>Implied Volatility</a:t>
            </a:r>
          </a:p>
        </p:txBody>
      </p:sp>
      <p:sp>
        <p:nvSpPr>
          <p:cNvPr id="3" name="Content Placeholder 2">
            <a:extLst>
              <a:ext uri="{FF2B5EF4-FFF2-40B4-BE49-F238E27FC236}">
                <a16:creationId xmlns:a16="http://schemas.microsoft.com/office/drawing/2014/main" id="{5492EDA7-6CF6-9E3E-E06C-EC8CDD636EB7}"/>
              </a:ext>
            </a:extLst>
          </p:cNvPr>
          <p:cNvSpPr>
            <a:spLocks noGrp="1"/>
          </p:cNvSpPr>
          <p:nvPr>
            <p:ph idx="1"/>
          </p:nvPr>
        </p:nvSpPr>
        <p:spPr/>
        <p:txBody>
          <a:bodyPr vert="horz" lIns="0" tIns="45720" rIns="0" bIns="45720" rtlCol="0" anchor="t">
            <a:normAutofit fontScale="92500" lnSpcReduction="20000"/>
          </a:bodyPr>
          <a:lstStyle/>
          <a:p>
            <a:pPr>
              <a:buClrTx/>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Implied volatility is crucial in approximating the future value of the option, by taking into account its current value. </a:t>
            </a:r>
            <a:r>
              <a:rPr lang="en-US">
                <a:solidFill>
                  <a:schemeClr val="tx1"/>
                </a:solidFill>
                <a:latin typeface="Times New Roman" panose="02020603050405020304" pitchFamily="18" charset="0"/>
                <a:ea typeface="+mn-lt"/>
                <a:cs typeface="Times New Roman" panose="02020603050405020304" pitchFamily="18" charset="0"/>
              </a:rPr>
              <a:t>Options with high implied volatility have higher premiums and vice versa. </a:t>
            </a:r>
          </a:p>
          <a:p>
            <a:pPr>
              <a:buClrTx/>
              <a:buFont typeface="Wingdings" panose="05000000000000000000" pitchFamily="2" charset="2"/>
              <a:buChar char="v"/>
            </a:pPr>
            <a:r>
              <a:rPr lang="en-US">
                <a:solidFill>
                  <a:schemeClr val="tx1"/>
                </a:solidFill>
                <a:latin typeface="Times New Roman" panose="02020603050405020304" pitchFamily="18" charset="0"/>
                <a:ea typeface="+mn-lt"/>
                <a:cs typeface="Times New Roman" panose="02020603050405020304" pitchFamily="18" charset="0"/>
              </a:rPr>
              <a:t> Pros:-</a:t>
            </a:r>
          </a:p>
          <a:p>
            <a:pPr marL="486410" lvl="1" indent="-285750">
              <a:buFont typeface="Wingdings" panose="05000000000000000000" pitchFamily="2" charset="2"/>
              <a:buChar char="v"/>
            </a:pPr>
            <a:r>
              <a:rPr lang="en-US">
                <a:solidFill>
                  <a:schemeClr val="tx1"/>
                </a:solidFill>
                <a:latin typeface="Times New Roman" panose="02020603050405020304" pitchFamily="18" charset="0"/>
                <a:ea typeface="+mn-lt"/>
                <a:cs typeface="Times New Roman" panose="02020603050405020304" pitchFamily="18" charset="0"/>
              </a:rPr>
              <a:t>Implied volatility gives a clear picture of the supply and demand of an asset. When an asset is in high demand, the price tends to rise. So does the implied volatility, which leads to a higher option premium due to the risky nature of the option.</a:t>
            </a:r>
            <a:endParaRPr lang="en-US">
              <a:solidFill>
                <a:schemeClr val="tx1"/>
              </a:solidFill>
              <a:latin typeface="Times New Roman" panose="02020603050405020304" pitchFamily="18" charset="0"/>
              <a:cs typeface="Times New Roman" panose="02020603050405020304" pitchFamily="18" charset="0"/>
            </a:endParaRPr>
          </a:p>
          <a:p>
            <a:pPr marL="251460" indent="-342900">
              <a:buClrTx/>
              <a:buFont typeface="Wingdings" panose="05000000000000000000" pitchFamily="2" charset="2"/>
              <a:buChar char="v"/>
            </a:pPr>
            <a:r>
              <a:rPr lang="en-US">
                <a:solidFill>
                  <a:schemeClr val="tx1"/>
                </a:solidFill>
                <a:latin typeface="Times New Roman" panose="02020603050405020304" pitchFamily="18" charset="0"/>
                <a:ea typeface="+mn-lt"/>
                <a:cs typeface="Times New Roman" panose="02020603050405020304" pitchFamily="18" charset="0"/>
              </a:rPr>
              <a:t>Cons:-</a:t>
            </a:r>
          </a:p>
          <a:p>
            <a:pPr marL="486410" lvl="1" indent="-285750">
              <a:buFont typeface="Wingdings" panose="05000000000000000000" pitchFamily="2" charset="2"/>
              <a:buChar char="v"/>
            </a:pPr>
            <a:r>
              <a:rPr lang="en-US">
                <a:solidFill>
                  <a:schemeClr val="tx1"/>
                </a:solidFill>
                <a:latin typeface="Times New Roman" panose="02020603050405020304" pitchFamily="18" charset="0"/>
                <a:ea typeface="+mn-lt"/>
                <a:cs typeface="Times New Roman" panose="02020603050405020304" pitchFamily="18" charset="0"/>
              </a:rPr>
              <a:t>Based solely on prices, not fundamentals</a:t>
            </a:r>
          </a:p>
          <a:p>
            <a:pPr marL="486410" lvl="1" indent="-285750">
              <a:buFont typeface="Wingdings" panose="05000000000000000000" pitchFamily="2" charset="2"/>
              <a:buChar char="v"/>
            </a:pPr>
            <a:r>
              <a:rPr lang="en-US">
                <a:solidFill>
                  <a:schemeClr val="tx1"/>
                </a:solidFill>
                <a:latin typeface="Times New Roman" panose="02020603050405020304" pitchFamily="18" charset="0"/>
                <a:ea typeface="+mn-lt"/>
                <a:cs typeface="Times New Roman" panose="02020603050405020304" pitchFamily="18" charset="0"/>
              </a:rPr>
              <a:t>Sensitive to unexpected factors, news events</a:t>
            </a:r>
          </a:p>
          <a:p>
            <a:pPr>
              <a:buClrTx/>
              <a:buFont typeface="Wingdings" panose="05000000000000000000" pitchFamily="2" charset="2"/>
              <a:buChar char="v"/>
            </a:pPr>
            <a:r>
              <a:rPr lang="en-US">
                <a:solidFill>
                  <a:schemeClr val="tx1"/>
                </a:solidFill>
                <a:latin typeface="Times New Roman" panose="02020603050405020304" pitchFamily="18" charset="0"/>
                <a:ea typeface="+mn-lt"/>
                <a:cs typeface="Times New Roman" panose="02020603050405020304" pitchFamily="18" charset="0"/>
              </a:rPr>
              <a:t>Numerical Method:-</a:t>
            </a:r>
          </a:p>
          <a:p>
            <a:pPr marL="486410" lvl="1" indent="-285750">
              <a:buFont typeface="Wingdings" panose="05000000000000000000" pitchFamily="2" charset="2"/>
              <a:buChar char="v"/>
            </a:pPr>
            <a:r>
              <a:rPr lang="en-US">
                <a:solidFill>
                  <a:schemeClr val="tx1"/>
                </a:solidFill>
                <a:latin typeface="Times New Roman" panose="02020603050405020304" pitchFamily="18" charset="0"/>
                <a:ea typeface="+mn-lt"/>
                <a:cs typeface="Times New Roman" panose="02020603050405020304" pitchFamily="18" charset="0"/>
              </a:rPr>
              <a:t>Employed the Newton-Raphson method to numerically calculate the Implied Volatility. </a:t>
            </a:r>
          </a:p>
          <a:p>
            <a:pPr marL="486410" lvl="1" indent="-285750">
              <a:buFont typeface="Wingdings" panose="05000000000000000000" pitchFamily="2" charset="2"/>
              <a:buChar char="v"/>
            </a:pPr>
            <a:r>
              <a:rPr lang="en-US">
                <a:solidFill>
                  <a:schemeClr val="tx1"/>
                </a:solidFill>
                <a:latin typeface="Times New Roman" panose="02020603050405020304" pitchFamily="18" charset="0"/>
                <a:ea typeface="+mn-lt"/>
                <a:cs typeface="Times New Roman" panose="02020603050405020304" pitchFamily="18" charset="0"/>
              </a:rPr>
              <a:t>Incorporates elements of search and descent</a:t>
            </a:r>
            <a:endParaRPr lang="en-US">
              <a:solidFill>
                <a:schemeClr val="tx1"/>
              </a:solidFill>
              <a:latin typeface="Times New Roman" panose="02020603050405020304" pitchFamily="18" charset="0"/>
              <a:cs typeface="Times New Roman" panose="02020603050405020304" pitchFamily="18" charset="0"/>
            </a:endParaRPr>
          </a:p>
          <a:p>
            <a:pPr>
              <a:buClrTx/>
              <a:buFont typeface="Wingdings" panose="05000000000000000000" pitchFamily="2" charset="2"/>
              <a:buChar char="v"/>
            </a:pPr>
            <a:endParaRPr lang="en-US">
              <a:solidFill>
                <a:schemeClr val="tx1"/>
              </a:solidFill>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3544760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7BF9-67DC-52F3-91A8-4D8C0FE31DE0}"/>
              </a:ext>
            </a:extLst>
          </p:cNvPr>
          <p:cNvSpPr>
            <a:spLocks noGrp="1"/>
          </p:cNvSpPr>
          <p:nvPr>
            <p:ph type="title"/>
          </p:nvPr>
        </p:nvSpPr>
        <p:spPr/>
        <p:txBody>
          <a:bodyPr/>
          <a:lstStyle/>
          <a:p>
            <a:r>
              <a:rPr lang="en-IN"/>
              <a:t>Implied Volatility (Numerical Method)</a:t>
            </a:r>
          </a:p>
        </p:txBody>
      </p:sp>
      <p:sp>
        <p:nvSpPr>
          <p:cNvPr id="3" name="Content Placeholder 2">
            <a:extLst>
              <a:ext uri="{FF2B5EF4-FFF2-40B4-BE49-F238E27FC236}">
                <a16:creationId xmlns:a16="http://schemas.microsoft.com/office/drawing/2014/main" id="{5492EDA7-6CF6-9E3E-E06C-EC8CDD636EB7}"/>
              </a:ext>
            </a:extLst>
          </p:cNvPr>
          <p:cNvSpPr>
            <a:spLocks noGrp="1"/>
          </p:cNvSpPr>
          <p:nvPr>
            <p:ph idx="1"/>
          </p:nvPr>
        </p:nvSpPr>
        <p:spPr/>
        <p:txBody>
          <a:bodyPr vert="horz" lIns="0" tIns="45720" rIns="0" bIns="45720" rtlCol="0" anchor="t">
            <a:normAutofit fontScale="85000" lnSpcReduction="10000"/>
          </a:bodyPr>
          <a:lstStyle/>
          <a:p>
            <a:pPr marL="0" indent="0">
              <a:buClrTx/>
              <a:buNone/>
            </a:pPr>
            <a:r>
              <a:rPr lang="en-US" b="1">
                <a:latin typeface="Times New Roman"/>
                <a:ea typeface="+mn-lt"/>
                <a:cs typeface="Times New Roman"/>
              </a:rPr>
              <a:t>Steps Involved :-</a:t>
            </a:r>
            <a:endParaRPr lang="en-US">
              <a:latin typeface="Times New Roman"/>
              <a:cs typeface="Times New Roman"/>
            </a:endParaRPr>
          </a:p>
          <a:p>
            <a:pPr marL="543560" lvl="1" indent="-342900">
              <a:buAutoNum type="arabicPeriod"/>
            </a:pPr>
            <a:r>
              <a:rPr lang="en-US" b="1">
                <a:latin typeface="Times New Roman"/>
                <a:ea typeface="+mn-lt"/>
                <a:cs typeface="Times New Roman"/>
              </a:rPr>
              <a:t>Initial Guess: </a:t>
            </a:r>
            <a:r>
              <a:rPr lang="en-US">
                <a:latin typeface="Times New Roman"/>
                <a:ea typeface="+mn-lt"/>
                <a:cs typeface="Times New Roman"/>
              </a:rPr>
              <a:t>Starts with an initial guess for implied volatility (sigma)</a:t>
            </a:r>
          </a:p>
          <a:p>
            <a:pPr marL="543560" lvl="1" indent="-342900">
              <a:buAutoNum type="arabicPeriod"/>
            </a:pPr>
            <a:r>
              <a:rPr lang="en-US" b="1">
                <a:latin typeface="Times New Roman"/>
                <a:ea typeface="+mn-lt"/>
                <a:cs typeface="Times New Roman"/>
              </a:rPr>
              <a:t>Option Pricing:</a:t>
            </a:r>
            <a:r>
              <a:rPr lang="en-US">
                <a:latin typeface="Times New Roman"/>
                <a:ea typeface="+mn-lt"/>
                <a:cs typeface="Times New Roman"/>
              </a:rPr>
              <a:t> Calculates the theoretical option price using the Black-Scholes model based on the current guess for volatility.</a:t>
            </a:r>
          </a:p>
          <a:p>
            <a:pPr marL="543560" lvl="1" indent="-342900">
              <a:buAutoNum type="arabicPeriod"/>
            </a:pPr>
            <a:r>
              <a:rPr lang="en-US" b="1">
                <a:latin typeface="Times New Roman"/>
                <a:ea typeface="+mn-lt"/>
                <a:cs typeface="Times New Roman"/>
              </a:rPr>
              <a:t>Vega Calculation: </a:t>
            </a:r>
            <a:r>
              <a:rPr lang="en-US">
                <a:latin typeface="Times New Roman"/>
                <a:ea typeface="+mn-lt"/>
                <a:cs typeface="Times New Roman"/>
              </a:rPr>
              <a:t>Calculates the Vega value.</a:t>
            </a:r>
          </a:p>
          <a:p>
            <a:pPr marL="543560" lvl="1" indent="-342900">
              <a:buAutoNum type="arabicPeriod"/>
            </a:pPr>
            <a:r>
              <a:rPr lang="en-US" b="1">
                <a:latin typeface="Times New Roman"/>
                <a:ea typeface="+mn-lt"/>
                <a:cs typeface="Times New Roman"/>
              </a:rPr>
              <a:t>Difference Calculation: </a:t>
            </a:r>
            <a:r>
              <a:rPr lang="en-US">
                <a:latin typeface="Times New Roman"/>
                <a:ea typeface="+mn-lt"/>
                <a:cs typeface="Times New Roman"/>
              </a:rPr>
              <a:t>Calculates the difference between the theoretical option price and the market price.</a:t>
            </a:r>
          </a:p>
          <a:p>
            <a:pPr marL="543560" lvl="1" indent="-342900">
              <a:buAutoNum type="arabicPeriod"/>
            </a:pPr>
            <a:r>
              <a:rPr lang="en-US" b="1">
                <a:latin typeface="Times New Roman"/>
                <a:ea typeface="+mn-lt"/>
                <a:cs typeface="Times New Roman"/>
              </a:rPr>
              <a:t>Convergence Check:</a:t>
            </a:r>
            <a:r>
              <a:rPr lang="en-US">
                <a:latin typeface="Times New Roman"/>
                <a:ea typeface="+mn-lt"/>
                <a:cs typeface="Times New Roman"/>
              </a:rPr>
              <a:t> Checks if the absolute difference between the theoretical and market prices is less than the specified tolerance. If it is, it returns the current volatility guess because it has converged.</a:t>
            </a:r>
          </a:p>
          <a:p>
            <a:pPr marL="543560" lvl="1" indent="-342900">
              <a:buAutoNum type="arabicPeriod"/>
            </a:pPr>
            <a:r>
              <a:rPr lang="en-US" b="1">
                <a:latin typeface="Times New Roman"/>
                <a:ea typeface="+mn-lt"/>
                <a:cs typeface="Times New Roman"/>
              </a:rPr>
              <a:t>Update Guess</a:t>
            </a:r>
            <a:r>
              <a:rPr lang="en-US">
                <a:latin typeface="Times New Roman"/>
                <a:ea typeface="+mn-lt"/>
                <a:cs typeface="Times New Roman"/>
              </a:rPr>
              <a:t>: Adjusts the volatility guess (sigma) based on the difference between the theoretical and market prices, divided by the Vega. This adjustment aims to bring the theoretical price closer to the market price.</a:t>
            </a:r>
          </a:p>
          <a:p>
            <a:pPr marL="543560" lvl="1" indent="-342900">
              <a:buAutoNum type="arabicPeriod"/>
            </a:pPr>
            <a:r>
              <a:rPr lang="en-US" b="1">
                <a:latin typeface="Times New Roman" panose="02020603050405020304" pitchFamily="18" charset="0"/>
                <a:ea typeface="+mn-lt"/>
                <a:cs typeface="Times New Roman" panose="02020603050405020304" pitchFamily="18" charset="0"/>
              </a:rPr>
              <a:t>Iteration: </a:t>
            </a:r>
            <a:r>
              <a:rPr lang="en-US">
                <a:latin typeface="Times New Roman" panose="02020603050405020304" pitchFamily="18" charset="0"/>
                <a:ea typeface="+mn-lt"/>
                <a:cs typeface="Times New Roman" panose="02020603050405020304" pitchFamily="18" charset="0"/>
              </a:rPr>
              <a:t>Iterates through steps 2-6 until either convergence is reached or the maximum number of iterations is reached.</a:t>
            </a:r>
          </a:p>
          <a:p>
            <a:pPr marL="0" indent="0">
              <a:buClrTx/>
              <a:buNone/>
            </a:pPr>
            <a:r>
              <a:rPr lang="en-US" b="1">
                <a:latin typeface="Times New Roman"/>
                <a:ea typeface="+mn-lt"/>
                <a:cs typeface="Times New Roman"/>
              </a:rPr>
              <a:t>Vega Function :-</a:t>
            </a:r>
          </a:p>
          <a:p>
            <a:pPr marL="589280" lvl="1" indent="-285750">
              <a:buAutoNum type="arabicPeriod"/>
            </a:pPr>
            <a:r>
              <a:rPr lang="en-US">
                <a:latin typeface="Times New Roman" panose="02020603050405020304" pitchFamily="18" charset="0"/>
                <a:ea typeface="+mn-lt"/>
                <a:cs typeface="Times New Roman" panose="02020603050405020304" pitchFamily="18" charset="0"/>
              </a:rPr>
              <a:t>Measures the rate of change of option’s value (premium) with every percentage change in volatility.</a:t>
            </a:r>
          </a:p>
          <a:p>
            <a:pPr marL="589280" lvl="1" indent="-285750">
              <a:buAutoNum type="arabicPeriod"/>
            </a:pPr>
            <a:r>
              <a:rPr lang="en-US">
                <a:latin typeface="Times New Roman" panose="02020603050405020304" pitchFamily="18" charset="0"/>
                <a:ea typeface="+mn-lt"/>
                <a:cs typeface="Times New Roman" panose="02020603050405020304" pitchFamily="18" charset="0"/>
              </a:rPr>
              <a:t>Always positive for both calls and puts.</a:t>
            </a:r>
          </a:p>
          <a:p>
            <a:pPr marL="669290" lvl="2" indent="-285750">
              <a:buFont typeface="Wingdings" panose="05000000000000000000" pitchFamily="2" charset="2"/>
              <a:buChar char="v"/>
            </a:pPr>
            <a:endParaRPr lang="en-US">
              <a:latin typeface="Times New Roman" panose="02020603050405020304" pitchFamily="18" charset="0"/>
              <a:ea typeface="+mn-lt"/>
              <a:cs typeface="Times New Roman" panose="02020603050405020304" pitchFamily="18" charset="0"/>
            </a:endParaRPr>
          </a:p>
        </p:txBody>
      </p:sp>
      <p:pic>
        <p:nvPicPr>
          <p:cNvPr id="4" name="Picture 3" descr="A math equations and formulas&#10;&#10;Description automatically generated">
            <a:extLst>
              <a:ext uri="{FF2B5EF4-FFF2-40B4-BE49-F238E27FC236}">
                <a16:creationId xmlns:a16="http://schemas.microsoft.com/office/drawing/2014/main" id="{06A909E8-7163-2E3F-6052-1294FE2DA4A7}"/>
              </a:ext>
            </a:extLst>
          </p:cNvPr>
          <p:cNvPicPr>
            <a:picLocks noChangeAspect="1"/>
          </p:cNvPicPr>
          <p:nvPr/>
        </p:nvPicPr>
        <p:blipFill>
          <a:blip r:embed="rId2"/>
          <a:stretch>
            <a:fillRect/>
          </a:stretch>
        </p:blipFill>
        <p:spPr>
          <a:xfrm>
            <a:off x="8863874" y="4705315"/>
            <a:ext cx="3020120" cy="1695450"/>
          </a:xfrm>
          <a:prstGeom prst="rect">
            <a:avLst/>
          </a:prstGeom>
        </p:spPr>
      </p:pic>
    </p:spTree>
    <p:extLst>
      <p:ext uri="{BB962C8B-B14F-4D97-AF65-F5344CB8AC3E}">
        <p14:creationId xmlns:p14="http://schemas.microsoft.com/office/powerpoint/2010/main" val="2467253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7BF9-67DC-52F3-91A8-4D8C0FE31DE0}"/>
              </a:ext>
            </a:extLst>
          </p:cNvPr>
          <p:cNvSpPr>
            <a:spLocks noGrp="1"/>
          </p:cNvSpPr>
          <p:nvPr>
            <p:ph type="title"/>
          </p:nvPr>
        </p:nvSpPr>
        <p:spPr>
          <a:xfrm>
            <a:off x="1097279" y="286603"/>
            <a:ext cx="10894695" cy="1450757"/>
          </a:xfrm>
        </p:spPr>
        <p:txBody>
          <a:bodyPr/>
          <a:lstStyle/>
          <a:p>
            <a:r>
              <a:rPr lang="en-IN"/>
              <a:t>Implied Volatility (Numerical Method)</a:t>
            </a:r>
          </a:p>
        </p:txBody>
      </p:sp>
      <p:pic>
        <p:nvPicPr>
          <p:cNvPr id="9" name="Content Placeholder 8" descr="A screenshot of a graph&#10;&#10;Description automatically generated">
            <a:extLst>
              <a:ext uri="{FF2B5EF4-FFF2-40B4-BE49-F238E27FC236}">
                <a16:creationId xmlns:a16="http://schemas.microsoft.com/office/drawing/2014/main" id="{B255A191-5176-EB2E-B363-4F417D299E05}"/>
              </a:ext>
            </a:extLst>
          </p:cNvPr>
          <p:cNvPicPr>
            <a:picLocks noGrp="1" noChangeAspect="1"/>
          </p:cNvPicPr>
          <p:nvPr>
            <p:ph idx="1"/>
          </p:nvPr>
        </p:nvPicPr>
        <p:blipFill>
          <a:blip r:embed="rId2"/>
          <a:stretch>
            <a:fillRect/>
          </a:stretch>
        </p:blipFill>
        <p:spPr>
          <a:xfrm>
            <a:off x="1885816" y="2038571"/>
            <a:ext cx="6813176" cy="2105684"/>
          </a:xfrm>
        </p:spPr>
      </p:pic>
      <p:pic>
        <p:nvPicPr>
          <p:cNvPr id="10" name="Picture 9" descr="A screenshot of a graph&#10;&#10;Description automatically generated">
            <a:extLst>
              <a:ext uri="{FF2B5EF4-FFF2-40B4-BE49-F238E27FC236}">
                <a16:creationId xmlns:a16="http://schemas.microsoft.com/office/drawing/2014/main" id="{56C1E6D3-CA8F-BB14-DD36-254939343FE7}"/>
              </a:ext>
            </a:extLst>
          </p:cNvPr>
          <p:cNvPicPr>
            <a:picLocks noChangeAspect="1"/>
          </p:cNvPicPr>
          <p:nvPr/>
        </p:nvPicPr>
        <p:blipFill>
          <a:blip r:embed="rId3"/>
          <a:stretch>
            <a:fillRect/>
          </a:stretch>
        </p:blipFill>
        <p:spPr>
          <a:xfrm>
            <a:off x="1885816" y="4246914"/>
            <a:ext cx="6813176" cy="2115364"/>
          </a:xfrm>
          <a:prstGeom prst="rect">
            <a:avLst/>
          </a:prstGeom>
        </p:spPr>
      </p:pic>
    </p:spTree>
    <p:extLst>
      <p:ext uri="{BB962C8B-B14F-4D97-AF65-F5344CB8AC3E}">
        <p14:creationId xmlns:p14="http://schemas.microsoft.com/office/powerpoint/2010/main" val="123937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8CD6-975E-5276-7EA3-BDA9738C9334}"/>
              </a:ext>
            </a:extLst>
          </p:cNvPr>
          <p:cNvSpPr>
            <a:spLocks noGrp="1"/>
          </p:cNvSpPr>
          <p:nvPr>
            <p:ph type="title"/>
          </p:nvPr>
        </p:nvSpPr>
        <p:spPr/>
        <p:txBody>
          <a:bodyPr/>
          <a:lstStyle/>
          <a:p>
            <a:r>
              <a:rPr lang="en-IN"/>
              <a:t>THANK YOU</a:t>
            </a:r>
          </a:p>
        </p:txBody>
      </p:sp>
      <p:sp>
        <p:nvSpPr>
          <p:cNvPr id="3" name="Content Placeholder 2">
            <a:extLst>
              <a:ext uri="{FF2B5EF4-FFF2-40B4-BE49-F238E27FC236}">
                <a16:creationId xmlns:a16="http://schemas.microsoft.com/office/drawing/2014/main" id="{570FEE35-ED35-9F6C-B54D-779AFE1E7D05}"/>
              </a:ext>
            </a:extLst>
          </p:cNvPr>
          <p:cNvSpPr>
            <a:spLocks noGrp="1"/>
          </p:cNvSpPr>
          <p:nvPr>
            <p:ph idx="1"/>
          </p:nvPr>
        </p:nvSpPr>
        <p:spPr/>
        <p:txBody>
          <a:bodyPr/>
          <a:lstStyle/>
          <a:p>
            <a:pPr marL="91440" indent="-91440">
              <a:spcBef>
                <a:spcPts val="1200"/>
              </a:spcBef>
              <a:spcAft>
                <a:spcPts val="200"/>
              </a:spcAft>
              <a:buClr>
                <a:schemeClr val="accent1"/>
              </a:buClr>
              <a:buSzPct val="100000"/>
              <a:buFont typeface="Calibri" panose="020F0502020204030204" pitchFamily="34" charset="0"/>
              <a:buChar char=" "/>
            </a:pPr>
            <a:r>
              <a:rPr lang="en-US" sz="1900">
                <a:solidFill>
                  <a:schemeClr val="tx1">
                    <a:lumMod val="75000"/>
                    <a:lumOff val="25000"/>
                  </a:schemeClr>
                </a:solidFill>
              </a:rPr>
              <a:t>Group Members :</a:t>
            </a:r>
          </a:p>
          <a:p>
            <a:pPr marL="91440" indent="-91440">
              <a:spcBef>
                <a:spcPts val="1200"/>
              </a:spcBef>
              <a:spcAft>
                <a:spcPts val="200"/>
              </a:spcAft>
              <a:buClr>
                <a:schemeClr val="accent1"/>
              </a:buClr>
              <a:buSzPct val="100000"/>
              <a:buFont typeface="Calibri" panose="020F0502020204030204" pitchFamily="34" charset="0"/>
              <a:buChar char=" "/>
            </a:pPr>
            <a:r>
              <a:rPr lang="en-US" sz="1900">
                <a:solidFill>
                  <a:schemeClr val="tx1">
                    <a:lumMod val="75000"/>
                    <a:lumOff val="25000"/>
                  </a:schemeClr>
                </a:solidFill>
              </a:rPr>
              <a:t>Chennamsetty Ushakiran (B20MT014)</a:t>
            </a:r>
          </a:p>
          <a:p>
            <a:pPr marL="91440" indent="-91440">
              <a:spcBef>
                <a:spcPts val="1200"/>
              </a:spcBef>
              <a:spcAft>
                <a:spcPts val="200"/>
              </a:spcAft>
              <a:buClr>
                <a:schemeClr val="accent1"/>
              </a:buClr>
              <a:buSzPct val="100000"/>
              <a:buFont typeface="Calibri" panose="020F0502020204030204" pitchFamily="34" charset="0"/>
              <a:buChar char=" "/>
            </a:pPr>
            <a:r>
              <a:rPr lang="en-US" sz="1900">
                <a:solidFill>
                  <a:schemeClr val="tx1">
                    <a:lumMod val="75000"/>
                    <a:lumOff val="25000"/>
                  </a:schemeClr>
                </a:solidFill>
              </a:rPr>
              <a:t>Saurabh Kumar (B20CS062)</a:t>
            </a:r>
          </a:p>
          <a:p>
            <a:pPr marL="91440" indent="-91440">
              <a:spcBef>
                <a:spcPts val="1200"/>
              </a:spcBef>
              <a:spcAft>
                <a:spcPts val="200"/>
              </a:spcAft>
              <a:buClr>
                <a:schemeClr val="accent1"/>
              </a:buClr>
              <a:buSzPct val="100000"/>
              <a:buFont typeface="Calibri" panose="020F0502020204030204" pitchFamily="34" charset="0"/>
              <a:buChar char=" "/>
            </a:pPr>
            <a:r>
              <a:rPr lang="en-US" sz="1900">
                <a:solidFill>
                  <a:schemeClr val="tx1">
                    <a:lumMod val="75000"/>
                    <a:lumOff val="25000"/>
                  </a:schemeClr>
                </a:solidFill>
              </a:rPr>
              <a:t>Shubham Kumar (B20CS069)</a:t>
            </a:r>
          </a:p>
          <a:p>
            <a:pPr marL="91440" indent="-91440">
              <a:spcBef>
                <a:spcPts val="1200"/>
              </a:spcBef>
              <a:spcAft>
                <a:spcPts val="200"/>
              </a:spcAft>
              <a:buClr>
                <a:schemeClr val="accent1"/>
              </a:buClr>
              <a:buSzPct val="100000"/>
              <a:buFont typeface="Calibri" panose="020F0502020204030204" pitchFamily="34" charset="0"/>
              <a:buChar char=" "/>
            </a:pPr>
            <a:r>
              <a:rPr lang="en-US" sz="1900">
                <a:solidFill>
                  <a:schemeClr val="tx1">
                    <a:lumMod val="75000"/>
                    <a:lumOff val="25000"/>
                  </a:schemeClr>
                </a:solidFill>
              </a:rPr>
              <a:t>Tanisha Jain (B20CS093)</a:t>
            </a:r>
          </a:p>
          <a:p>
            <a:pPr marL="91440" indent="-91440">
              <a:spcBef>
                <a:spcPts val="1200"/>
              </a:spcBef>
              <a:spcAft>
                <a:spcPts val="200"/>
              </a:spcAft>
              <a:buClr>
                <a:schemeClr val="accent1"/>
              </a:buClr>
              <a:buSzPct val="100000"/>
              <a:buFont typeface="Calibri" panose="020F0502020204030204" pitchFamily="34" charset="0"/>
              <a:buChar char=" "/>
            </a:pPr>
            <a:endParaRPr lang="en-US" sz="1900">
              <a:solidFill>
                <a:schemeClr val="tx1">
                  <a:lumMod val="75000"/>
                  <a:lumOff val="25000"/>
                </a:schemeClr>
              </a:solidFill>
            </a:endParaRPr>
          </a:p>
          <a:p>
            <a:endParaRPr lang="en-IN"/>
          </a:p>
        </p:txBody>
      </p:sp>
    </p:spTree>
    <p:extLst>
      <p:ext uri="{BB962C8B-B14F-4D97-AF65-F5344CB8AC3E}">
        <p14:creationId xmlns:p14="http://schemas.microsoft.com/office/powerpoint/2010/main" val="3404815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733C-409D-8ED6-CAA9-A3A0B37C0127}"/>
              </a:ext>
            </a:extLst>
          </p:cNvPr>
          <p:cNvSpPr>
            <a:spLocks noGrp="1"/>
          </p:cNvSpPr>
          <p:nvPr>
            <p:ph type="title"/>
          </p:nvPr>
        </p:nvSpPr>
        <p:spPr/>
        <p:txBody>
          <a:bodyPr/>
          <a:lstStyle/>
          <a:p>
            <a:r>
              <a:rPr lang="en-IN"/>
              <a:t>Annual Volatility &amp; Treasury Rate</a:t>
            </a:r>
          </a:p>
        </p:txBody>
      </p:sp>
      <p:pic>
        <p:nvPicPr>
          <p:cNvPr id="4" name="Picture 3">
            <a:extLst>
              <a:ext uri="{FF2B5EF4-FFF2-40B4-BE49-F238E27FC236}">
                <a16:creationId xmlns:a16="http://schemas.microsoft.com/office/drawing/2014/main" id="{791B617C-892D-D43F-9CA6-4B328081194A}"/>
              </a:ext>
            </a:extLst>
          </p:cNvPr>
          <p:cNvPicPr>
            <a:picLocks noChangeAspect="1"/>
          </p:cNvPicPr>
          <p:nvPr/>
        </p:nvPicPr>
        <p:blipFill>
          <a:blip r:embed="rId2"/>
          <a:stretch>
            <a:fillRect/>
          </a:stretch>
        </p:blipFill>
        <p:spPr>
          <a:xfrm>
            <a:off x="1719030" y="4232528"/>
            <a:ext cx="3343742" cy="657317"/>
          </a:xfrm>
          <a:prstGeom prst="rect">
            <a:avLst/>
          </a:prstGeom>
        </p:spPr>
      </p:pic>
      <p:pic>
        <p:nvPicPr>
          <p:cNvPr id="1026" name="Picture 2">
            <a:extLst>
              <a:ext uri="{FF2B5EF4-FFF2-40B4-BE49-F238E27FC236}">
                <a16:creationId xmlns:a16="http://schemas.microsoft.com/office/drawing/2014/main" id="{E856BD37-451B-7E8C-B0AC-983AD9EED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353" y="2098914"/>
            <a:ext cx="5678985" cy="37494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61E9C1F-441B-2E03-18AD-CADEA0DD8362}"/>
              </a:ext>
            </a:extLst>
          </p:cNvPr>
          <p:cNvPicPr>
            <a:picLocks noChangeAspect="1"/>
          </p:cNvPicPr>
          <p:nvPr/>
        </p:nvPicPr>
        <p:blipFill>
          <a:blip r:embed="rId4"/>
          <a:stretch>
            <a:fillRect/>
          </a:stretch>
        </p:blipFill>
        <p:spPr>
          <a:xfrm>
            <a:off x="1719030" y="5266944"/>
            <a:ext cx="3343742" cy="453455"/>
          </a:xfrm>
          <a:prstGeom prst="rect">
            <a:avLst/>
          </a:prstGeom>
        </p:spPr>
      </p:pic>
      <p:sp>
        <p:nvSpPr>
          <p:cNvPr id="5" name="TextBox 4">
            <a:extLst>
              <a:ext uri="{FF2B5EF4-FFF2-40B4-BE49-F238E27FC236}">
                <a16:creationId xmlns:a16="http://schemas.microsoft.com/office/drawing/2014/main" id="{8F5D17B3-6CE6-27D9-663A-F25B98A9EB4A}"/>
              </a:ext>
            </a:extLst>
          </p:cNvPr>
          <p:cNvSpPr txBox="1"/>
          <p:nvPr/>
        </p:nvSpPr>
        <p:spPr>
          <a:xfrm>
            <a:off x="1274669" y="2101103"/>
            <a:ext cx="48661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a:cs typeface="Times New Roman"/>
              </a:rPr>
              <a:t>We have calculated the log-returns of the stock for each day.</a:t>
            </a:r>
          </a:p>
          <a:p>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a:latin typeface="Times New Roman"/>
                <a:cs typeface="Times New Roman"/>
              </a:rPr>
              <a:t>Used this to find the annual volatility.</a:t>
            </a:r>
          </a:p>
          <a:p>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a:latin typeface="Times New Roman"/>
                <a:cs typeface="Times New Roman"/>
              </a:rPr>
              <a:t>The US treasury rate is taken as 0.0456</a:t>
            </a:r>
            <a:endParaRPr lang="en-GB">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376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A600-658F-F4AC-7737-13ABA2F9025F}"/>
              </a:ext>
            </a:extLst>
          </p:cNvPr>
          <p:cNvSpPr>
            <a:spLocks noGrp="1"/>
          </p:cNvSpPr>
          <p:nvPr>
            <p:ph type="title"/>
          </p:nvPr>
        </p:nvSpPr>
        <p:spPr/>
        <p:txBody>
          <a:bodyPr/>
          <a:lstStyle/>
          <a:p>
            <a:r>
              <a:rPr lang="en-IN"/>
              <a:t>Binomial Model</a:t>
            </a:r>
          </a:p>
        </p:txBody>
      </p:sp>
      <p:sp>
        <p:nvSpPr>
          <p:cNvPr id="3" name="TextBox 2">
            <a:extLst>
              <a:ext uri="{FF2B5EF4-FFF2-40B4-BE49-F238E27FC236}">
                <a16:creationId xmlns:a16="http://schemas.microsoft.com/office/drawing/2014/main" id="{30B2F238-A8D3-4E09-335B-3B47EB50FE94}"/>
              </a:ext>
            </a:extLst>
          </p:cNvPr>
          <p:cNvSpPr txBox="1"/>
          <p:nvPr/>
        </p:nvSpPr>
        <p:spPr>
          <a:xfrm>
            <a:off x="1017918" y="2333060"/>
            <a:ext cx="7010400" cy="3785652"/>
          </a:xfrm>
          <a:prstGeom prst="rect">
            <a:avLst/>
          </a:prstGeom>
          <a:noFill/>
        </p:spPr>
        <p:txBody>
          <a:bodyPr wrap="square" lIns="91440" tIns="45720" rIns="91440" bIns="45720" rtlCol="0" anchor="t">
            <a:spAutoFit/>
          </a:bodyPr>
          <a:lstStyle/>
          <a:p>
            <a:r>
              <a:rPr lang="en-US" sz="2000">
                <a:latin typeface="Times New Roman"/>
                <a:cs typeface="Times New Roman"/>
              </a:rPr>
              <a:t>Certain assumptions :</a:t>
            </a:r>
          </a:p>
          <a:p>
            <a:pPr marL="342900" indent="-342900">
              <a:buFont typeface="Wingdings" panose="05000000000000000000" pitchFamily="2" charset="2"/>
              <a:buChar char="v"/>
            </a:pPr>
            <a:endParaRPr lang="en-US" sz="20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a:latin typeface="Times New Roman"/>
                <a:cs typeface="Times New Roman"/>
              </a:rPr>
              <a:t>The two possible prices are the up-price and down-price.</a:t>
            </a:r>
          </a:p>
          <a:p>
            <a:pPr marL="342900" indent="-342900">
              <a:buFont typeface="Wingdings" panose="05000000000000000000" pitchFamily="2" charset="2"/>
              <a:buChar char="v"/>
            </a:pPr>
            <a:endParaRPr lang="en-US" sz="20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a:latin typeface="Times New Roman"/>
                <a:cs typeface="Times New Roman"/>
              </a:rPr>
              <a:t>No dividends are paid out during the option’s life.</a:t>
            </a:r>
          </a:p>
          <a:p>
            <a:pPr marL="342900" indent="-342900">
              <a:buFont typeface="Wingdings" panose="05000000000000000000" pitchFamily="2" charset="2"/>
              <a:buChar char="v"/>
            </a:pPr>
            <a:endParaRPr lang="en-US" sz="20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a:latin typeface="Times New Roman"/>
                <a:cs typeface="Times New Roman"/>
              </a:rPr>
              <a:t>The risk-free rate is constant throughout the life of the option.</a:t>
            </a:r>
          </a:p>
          <a:p>
            <a:pPr marL="342900" indent="-342900">
              <a:buFont typeface="Wingdings" panose="05000000000000000000" pitchFamily="2" charset="2"/>
              <a:buChar char="v"/>
            </a:pPr>
            <a:endParaRPr lang="en-US" sz="20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a:latin typeface="Times New Roman"/>
                <a:cs typeface="Times New Roman"/>
              </a:rPr>
              <a:t>Investors are risk neutral.</a:t>
            </a:r>
          </a:p>
          <a:p>
            <a:pPr marL="342900" indent="-342900">
              <a:buFont typeface="Wingdings" panose="05000000000000000000" pitchFamily="2" charset="2"/>
              <a:buChar char="v"/>
            </a:pPr>
            <a:endParaRPr lang="en-US" sz="2000" b="1">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b="1">
                <a:latin typeface="Times New Roman"/>
                <a:cs typeface="Times New Roman"/>
              </a:rPr>
              <a:t>All trees are built from four parameters (u, d, p, and q).</a:t>
            </a:r>
          </a:p>
          <a:p>
            <a:pPr marL="342900" indent="-342900">
              <a:buFont typeface="Wingdings" panose="05000000000000000000" pitchFamily="2" charset="2"/>
              <a:buChar char="v"/>
            </a:pPr>
            <a:endParaRPr lang="en-IN"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3A9B241-B7FF-31B8-9E21-0B8C520B8D9B}"/>
              </a:ext>
            </a:extLst>
          </p:cNvPr>
          <p:cNvPicPr>
            <a:picLocks noChangeAspect="1"/>
          </p:cNvPicPr>
          <p:nvPr/>
        </p:nvPicPr>
        <p:blipFill>
          <a:blip r:embed="rId2"/>
          <a:stretch>
            <a:fillRect/>
          </a:stretch>
        </p:blipFill>
        <p:spPr>
          <a:xfrm>
            <a:off x="7943427" y="2986830"/>
            <a:ext cx="4245134" cy="2245870"/>
          </a:xfrm>
          <a:prstGeom prst="rect">
            <a:avLst/>
          </a:prstGeom>
        </p:spPr>
      </p:pic>
      <p:sp>
        <p:nvSpPr>
          <p:cNvPr id="6" name="TextBox 5">
            <a:extLst>
              <a:ext uri="{FF2B5EF4-FFF2-40B4-BE49-F238E27FC236}">
                <a16:creationId xmlns:a16="http://schemas.microsoft.com/office/drawing/2014/main" id="{6A4B79CA-28DA-BBAA-B0F0-671EA78173DC}"/>
              </a:ext>
            </a:extLst>
          </p:cNvPr>
          <p:cNvSpPr txBox="1"/>
          <p:nvPr/>
        </p:nvSpPr>
        <p:spPr>
          <a:xfrm>
            <a:off x="8028318" y="5250344"/>
            <a:ext cx="4256417"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Branching in the two-step binomial tree</a:t>
            </a:r>
            <a:endParaRPr lang="en-IN"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9547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DE8A7-E2AC-0DD3-03F4-742A3BB743DA}"/>
              </a:ext>
            </a:extLst>
          </p:cNvPr>
          <p:cNvSpPr>
            <a:spLocks noGrp="1"/>
          </p:cNvSpPr>
          <p:nvPr>
            <p:ph type="title"/>
          </p:nvPr>
        </p:nvSpPr>
        <p:spPr/>
        <p:txBody>
          <a:bodyPr/>
          <a:lstStyle/>
          <a:p>
            <a:r>
              <a:rPr lang="en-IN"/>
              <a:t>Binomial Model</a:t>
            </a:r>
          </a:p>
        </p:txBody>
      </p:sp>
      <p:sp>
        <p:nvSpPr>
          <p:cNvPr id="3" name="TextBox 2">
            <a:extLst>
              <a:ext uri="{FF2B5EF4-FFF2-40B4-BE49-F238E27FC236}">
                <a16:creationId xmlns:a16="http://schemas.microsoft.com/office/drawing/2014/main" id="{540B1568-A641-F727-D1AC-FBAB63C8BAF3}"/>
              </a:ext>
            </a:extLst>
          </p:cNvPr>
          <p:cNvSpPr txBox="1"/>
          <p:nvPr/>
        </p:nvSpPr>
        <p:spPr>
          <a:xfrm>
            <a:off x="1100979" y="2047082"/>
            <a:ext cx="6498850" cy="4247317"/>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v"/>
            </a:pPr>
            <a:r>
              <a:rPr lang="en-US">
                <a:latin typeface="Times New Roman"/>
                <a:cs typeface="Times New Roman"/>
              </a:rPr>
              <a:t>Implemented the binomial model for predicting the call and put prices of the stock given these input parameters.</a:t>
            </a:r>
            <a:endParaRPr lang="en-US" b="0">
              <a:effectLst/>
              <a:latin typeface="Times New Roman"/>
              <a:cs typeface="Times New Roman"/>
            </a:endParaRPr>
          </a:p>
          <a:p>
            <a:br>
              <a:rPr lang="en-US" b="0">
                <a:effectLst/>
                <a:latin typeface="Times New Roman" panose="02020603050405020304" pitchFamily="18" charset="0"/>
                <a:cs typeface="Times New Roman" panose="02020603050405020304" pitchFamily="18" charset="0"/>
              </a:rPr>
            </a:br>
            <a:r>
              <a:rPr lang="en-US" b="0">
                <a:effectLst/>
                <a:latin typeface="Times New Roman"/>
                <a:cs typeface="Times New Roman"/>
              </a:rPr>
              <a:t>    </a:t>
            </a:r>
            <a:r>
              <a:rPr lang="en-US" b="1">
                <a:effectLst/>
                <a:latin typeface="Times New Roman"/>
                <a:cs typeface="Times New Roman"/>
              </a:rPr>
              <a:t>Input Parameters</a:t>
            </a:r>
            <a:r>
              <a:rPr lang="en-US" b="0">
                <a:effectLst/>
                <a:latin typeface="Times New Roman"/>
                <a:cs typeface="Times New Roman"/>
              </a:rPr>
              <a:t>:</a:t>
            </a:r>
          </a:p>
          <a:p>
            <a:r>
              <a:rPr lang="en-US" b="0">
                <a:effectLst/>
                <a:latin typeface="Times New Roman"/>
                <a:cs typeface="Times New Roman"/>
              </a:rPr>
              <a:t>        S0: Current stock price</a:t>
            </a:r>
          </a:p>
          <a:p>
            <a:r>
              <a:rPr lang="en-US" b="0">
                <a:effectLst/>
                <a:latin typeface="Times New Roman"/>
                <a:cs typeface="Times New Roman"/>
              </a:rPr>
              <a:t>        K: Strike price</a:t>
            </a:r>
          </a:p>
          <a:p>
            <a:r>
              <a:rPr lang="en-US" b="0">
                <a:effectLst/>
                <a:latin typeface="Times New Roman"/>
                <a:cs typeface="Times New Roman"/>
              </a:rPr>
              <a:t>        T: Time to maturity (in years)</a:t>
            </a:r>
          </a:p>
          <a:p>
            <a:r>
              <a:rPr lang="en-US" b="0">
                <a:effectLst/>
                <a:latin typeface="Times New Roman"/>
                <a:cs typeface="Times New Roman"/>
              </a:rPr>
              <a:t>        r: Risk-free interest rate</a:t>
            </a:r>
          </a:p>
          <a:p>
            <a:r>
              <a:rPr lang="en-US" b="0">
                <a:effectLst/>
                <a:latin typeface="Times New Roman"/>
                <a:cs typeface="Times New Roman"/>
              </a:rPr>
              <a:t>        sigma: Volatility of the stock</a:t>
            </a:r>
          </a:p>
          <a:p>
            <a:r>
              <a:rPr lang="en-US" b="0">
                <a:effectLst/>
                <a:latin typeface="Times New Roman"/>
                <a:cs typeface="Times New Roman"/>
              </a:rPr>
              <a:t>        N: Number of time steps</a:t>
            </a:r>
          </a:p>
          <a:p>
            <a:r>
              <a:rPr lang="en-US" b="0">
                <a:effectLst/>
                <a:latin typeface="Times New Roman"/>
                <a:cs typeface="Times New Roman"/>
              </a:rPr>
              <a:t>        </a:t>
            </a:r>
            <a:r>
              <a:rPr lang="en-US" b="0" err="1">
                <a:effectLst/>
                <a:latin typeface="Times New Roman"/>
                <a:cs typeface="Times New Roman"/>
              </a:rPr>
              <a:t>option_type</a:t>
            </a:r>
            <a:r>
              <a:rPr lang="en-US" b="0">
                <a:effectLst/>
                <a:latin typeface="Times New Roman"/>
                <a:cs typeface="Times New Roman"/>
              </a:rPr>
              <a:t>: Type of option, either 'call' or 'put'</a:t>
            </a:r>
          </a:p>
          <a:p>
            <a:br>
              <a:rPr lang="en-US" b="0">
                <a:effectLst/>
                <a:latin typeface="Times New Roman" panose="02020603050405020304" pitchFamily="18" charset="0"/>
                <a:cs typeface="Times New Roman" panose="02020603050405020304" pitchFamily="18" charset="0"/>
              </a:rPr>
            </a:br>
            <a:r>
              <a:rPr lang="en-US" b="0">
                <a:effectLst/>
                <a:latin typeface="Times New Roman"/>
                <a:cs typeface="Times New Roman"/>
              </a:rPr>
              <a:t>    </a:t>
            </a:r>
            <a:r>
              <a:rPr lang="en-US" b="1">
                <a:effectLst/>
                <a:latin typeface="Times New Roman"/>
                <a:cs typeface="Times New Roman"/>
              </a:rPr>
              <a:t>Output</a:t>
            </a:r>
            <a:r>
              <a:rPr lang="en-US" b="0">
                <a:effectLst/>
                <a:latin typeface="Times New Roman"/>
                <a:cs typeface="Times New Roman"/>
              </a:rPr>
              <a:t>:</a:t>
            </a:r>
          </a:p>
          <a:p>
            <a:r>
              <a:rPr lang="en-US" b="0">
                <a:effectLst/>
                <a:latin typeface="Times New Roman"/>
                <a:cs typeface="Times New Roman"/>
              </a:rPr>
              <a:t>        European option price</a:t>
            </a:r>
          </a:p>
          <a:p>
            <a:endParaRPr lang="en-IN">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0A9DFE9-5545-81D4-3AF3-EEF358F547AE}"/>
              </a:ext>
            </a:extLst>
          </p:cNvPr>
          <p:cNvPicPr>
            <a:picLocks noChangeAspect="1"/>
          </p:cNvPicPr>
          <p:nvPr/>
        </p:nvPicPr>
        <p:blipFill>
          <a:blip r:embed="rId2"/>
          <a:stretch>
            <a:fillRect/>
          </a:stretch>
        </p:blipFill>
        <p:spPr>
          <a:xfrm>
            <a:off x="9808601" y="5529769"/>
            <a:ext cx="1494008" cy="868053"/>
          </a:xfrm>
          <a:prstGeom prst="rect">
            <a:avLst/>
          </a:prstGeom>
        </p:spPr>
      </p:pic>
      <p:pic>
        <p:nvPicPr>
          <p:cNvPr id="7" name="Picture 6">
            <a:extLst>
              <a:ext uri="{FF2B5EF4-FFF2-40B4-BE49-F238E27FC236}">
                <a16:creationId xmlns:a16="http://schemas.microsoft.com/office/drawing/2014/main" id="{1517970B-24E7-A0CB-4840-4D3A4BC20494}"/>
              </a:ext>
            </a:extLst>
          </p:cNvPr>
          <p:cNvPicPr>
            <a:picLocks noChangeAspect="1"/>
          </p:cNvPicPr>
          <p:nvPr/>
        </p:nvPicPr>
        <p:blipFill>
          <a:blip r:embed="rId3"/>
          <a:stretch>
            <a:fillRect/>
          </a:stretch>
        </p:blipFill>
        <p:spPr>
          <a:xfrm>
            <a:off x="7831336" y="5523325"/>
            <a:ext cx="1515317" cy="862984"/>
          </a:xfrm>
          <a:prstGeom prst="rect">
            <a:avLst/>
          </a:prstGeom>
        </p:spPr>
      </p:pic>
      <p:pic>
        <p:nvPicPr>
          <p:cNvPr id="9" name="Picture 8">
            <a:extLst>
              <a:ext uri="{FF2B5EF4-FFF2-40B4-BE49-F238E27FC236}">
                <a16:creationId xmlns:a16="http://schemas.microsoft.com/office/drawing/2014/main" id="{F56F329C-1206-4AF5-BFAA-2CBE4F3CB711}"/>
              </a:ext>
            </a:extLst>
          </p:cNvPr>
          <p:cNvPicPr>
            <a:picLocks noChangeAspect="1"/>
          </p:cNvPicPr>
          <p:nvPr/>
        </p:nvPicPr>
        <p:blipFill>
          <a:blip r:embed="rId4"/>
          <a:stretch>
            <a:fillRect/>
          </a:stretch>
        </p:blipFill>
        <p:spPr>
          <a:xfrm>
            <a:off x="7391400" y="1944715"/>
            <a:ext cx="3910721" cy="3497468"/>
          </a:xfrm>
          <a:prstGeom prst="rect">
            <a:avLst/>
          </a:prstGeom>
        </p:spPr>
      </p:pic>
    </p:spTree>
    <p:extLst>
      <p:ext uri="{BB962C8B-B14F-4D97-AF65-F5344CB8AC3E}">
        <p14:creationId xmlns:p14="http://schemas.microsoft.com/office/powerpoint/2010/main" val="2125018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EF2C-2620-30B7-B6C7-5529F834A232}"/>
              </a:ext>
            </a:extLst>
          </p:cNvPr>
          <p:cNvSpPr>
            <a:spLocks noGrp="1"/>
          </p:cNvSpPr>
          <p:nvPr>
            <p:ph type="title"/>
          </p:nvPr>
        </p:nvSpPr>
        <p:spPr/>
        <p:txBody>
          <a:bodyPr/>
          <a:lstStyle/>
          <a:p>
            <a:r>
              <a:rPr lang="en-IN"/>
              <a:t>Call and Put Option Prices</a:t>
            </a:r>
          </a:p>
        </p:txBody>
      </p:sp>
      <p:sp>
        <p:nvSpPr>
          <p:cNvPr id="3" name="TextBox 2">
            <a:extLst>
              <a:ext uri="{FF2B5EF4-FFF2-40B4-BE49-F238E27FC236}">
                <a16:creationId xmlns:a16="http://schemas.microsoft.com/office/drawing/2014/main" id="{CA8F4CAE-7C03-91D8-16FE-229D9D275F01}"/>
              </a:ext>
            </a:extLst>
          </p:cNvPr>
          <p:cNvSpPr txBox="1"/>
          <p:nvPr/>
        </p:nvSpPr>
        <p:spPr>
          <a:xfrm>
            <a:off x="1185582" y="2029385"/>
            <a:ext cx="55301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panose="02020603050405020304" pitchFamily="18" charset="0"/>
                <a:cs typeface="Times New Roman" panose="02020603050405020304" pitchFamily="18" charset="0"/>
              </a:rPr>
              <a:t>We have estimated the call and put prices i.e. C(0) and P(0) for different strike prices and time of maturities.</a:t>
            </a:r>
          </a:p>
          <a:p>
            <a:endParaRPr lang="en-GB">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a:latin typeface="Times New Roman" panose="02020603050405020304" pitchFamily="18" charset="0"/>
                <a:cs typeface="Times New Roman" panose="02020603050405020304" pitchFamily="18" charset="0"/>
              </a:rPr>
              <a:t>We have used the binomial model for the calculation of call and put options prices.</a:t>
            </a:r>
          </a:p>
        </p:txBody>
      </p:sp>
      <p:pic>
        <p:nvPicPr>
          <p:cNvPr id="4" name="Picture 3" descr="A screenshot of a computer screen&#10;&#10;Description automatically generated">
            <a:extLst>
              <a:ext uri="{FF2B5EF4-FFF2-40B4-BE49-F238E27FC236}">
                <a16:creationId xmlns:a16="http://schemas.microsoft.com/office/drawing/2014/main" id="{F48BDAF4-C53D-D68D-61D7-B3A5EB07A92E}"/>
              </a:ext>
            </a:extLst>
          </p:cNvPr>
          <p:cNvPicPr>
            <a:picLocks noChangeAspect="1"/>
          </p:cNvPicPr>
          <p:nvPr/>
        </p:nvPicPr>
        <p:blipFill>
          <a:blip r:embed="rId3"/>
          <a:stretch>
            <a:fillRect/>
          </a:stretch>
        </p:blipFill>
        <p:spPr>
          <a:xfrm>
            <a:off x="6980144" y="1949263"/>
            <a:ext cx="4417359" cy="383353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9EF5384-46EC-B5C9-18B4-5012F3FB865B}"/>
              </a:ext>
            </a:extLst>
          </p:cNvPr>
          <p:cNvPicPr>
            <a:picLocks noChangeAspect="1"/>
          </p:cNvPicPr>
          <p:nvPr/>
        </p:nvPicPr>
        <p:blipFill>
          <a:blip r:embed="rId4"/>
          <a:stretch>
            <a:fillRect/>
          </a:stretch>
        </p:blipFill>
        <p:spPr>
          <a:xfrm>
            <a:off x="1788458" y="3590925"/>
            <a:ext cx="3953436" cy="2757768"/>
          </a:xfrm>
          <a:prstGeom prst="rect">
            <a:avLst/>
          </a:prstGeom>
        </p:spPr>
      </p:pic>
    </p:spTree>
    <p:extLst>
      <p:ext uri="{BB962C8B-B14F-4D97-AF65-F5344CB8AC3E}">
        <p14:creationId xmlns:p14="http://schemas.microsoft.com/office/powerpoint/2010/main" val="2308266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EF2C-2620-30B7-B6C7-5529F834A232}"/>
              </a:ext>
            </a:extLst>
          </p:cNvPr>
          <p:cNvSpPr>
            <a:spLocks noGrp="1"/>
          </p:cNvSpPr>
          <p:nvPr>
            <p:ph type="title"/>
          </p:nvPr>
        </p:nvSpPr>
        <p:spPr/>
        <p:txBody>
          <a:bodyPr/>
          <a:lstStyle/>
          <a:p>
            <a:r>
              <a:rPr lang="en-IN"/>
              <a:t>Call and Put Option Prices</a:t>
            </a:r>
          </a:p>
        </p:txBody>
      </p:sp>
      <p:sp>
        <p:nvSpPr>
          <p:cNvPr id="3" name="TextBox 2">
            <a:extLst>
              <a:ext uri="{FF2B5EF4-FFF2-40B4-BE49-F238E27FC236}">
                <a16:creationId xmlns:a16="http://schemas.microsoft.com/office/drawing/2014/main" id="{D2B12F4C-87A9-319E-BBEF-A761CFDB4B22}"/>
              </a:ext>
            </a:extLst>
          </p:cNvPr>
          <p:cNvSpPr txBox="1"/>
          <p:nvPr/>
        </p:nvSpPr>
        <p:spPr>
          <a:xfrm>
            <a:off x="1252256" y="2056510"/>
            <a:ext cx="76928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a:latin typeface="Times New Roman" panose="02020603050405020304" pitchFamily="18" charset="0"/>
                <a:cs typeface="Times New Roman" panose="02020603050405020304" pitchFamily="18" charset="0"/>
              </a:rPr>
              <a:t>These are the graphs for different strike prices and times of maturities.</a:t>
            </a:r>
          </a:p>
        </p:txBody>
      </p:sp>
      <p:pic>
        <p:nvPicPr>
          <p:cNvPr id="4" name="Picture 3" descr="A graph of different prices&#10;&#10;Description automatically generated">
            <a:extLst>
              <a:ext uri="{FF2B5EF4-FFF2-40B4-BE49-F238E27FC236}">
                <a16:creationId xmlns:a16="http://schemas.microsoft.com/office/drawing/2014/main" id="{58724888-890B-391B-9BF8-79E6B141F2AA}"/>
              </a:ext>
            </a:extLst>
          </p:cNvPr>
          <p:cNvPicPr>
            <a:picLocks noChangeAspect="1"/>
          </p:cNvPicPr>
          <p:nvPr/>
        </p:nvPicPr>
        <p:blipFill>
          <a:blip r:embed="rId2"/>
          <a:stretch>
            <a:fillRect/>
          </a:stretch>
        </p:blipFill>
        <p:spPr>
          <a:xfrm>
            <a:off x="1171856" y="2493589"/>
            <a:ext cx="4962525" cy="3271557"/>
          </a:xfrm>
          <a:prstGeom prst="rect">
            <a:avLst/>
          </a:prstGeom>
        </p:spPr>
      </p:pic>
      <p:pic>
        <p:nvPicPr>
          <p:cNvPr id="5" name="Picture 4" descr="A graph of different prices&#10;&#10;Description automatically generated">
            <a:extLst>
              <a:ext uri="{FF2B5EF4-FFF2-40B4-BE49-F238E27FC236}">
                <a16:creationId xmlns:a16="http://schemas.microsoft.com/office/drawing/2014/main" id="{3DB17B06-DF77-81FE-A3A7-1C802F6CB8B9}"/>
              </a:ext>
            </a:extLst>
          </p:cNvPr>
          <p:cNvPicPr>
            <a:picLocks noChangeAspect="1"/>
          </p:cNvPicPr>
          <p:nvPr/>
        </p:nvPicPr>
        <p:blipFill>
          <a:blip r:embed="rId3"/>
          <a:stretch>
            <a:fillRect/>
          </a:stretch>
        </p:blipFill>
        <p:spPr>
          <a:xfrm>
            <a:off x="6226268" y="2493589"/>
            <a:ext cx="5140698" cy="3271558"/>
          </a:xfrm>
          <a:prstGeom prst="rect">
            <a:avLst/>
          </a:prstGeom>
        </p:spPr>
      </p:pic>
      <p:sp>
        <p:nvSpPr>
          <p:cNvPr id="6" name="TextBox 5">
            <a:extLst>
              <a:ext uri="{FF2B5EF4-FFF2-40B4-BE49-F238E27FC236}">
                <a16:creationId xmlns:a16="http://schemas.microsoft.com/office/drawing/2014/main" id="{EA5446AB-DF50-9BBE-CB2C-0D326164C9EC}"/>
              </a:ext>
            </a:extLst>
          </p:cNvPr>
          <p:cNvSpPr txBox="1"/>
          <p:nvPr/>
        </p:nvSpPr>
        <p:spPr>
          <a:xfrm>
            <a:off x="2700617" y="6017559"/>
            <a:ext cx="2059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Call Options </a:t>
            </a:r>
          </a:p>
        </p:txBody>
      </p:sp>
      <p:sp>
        <p:nvSpPr>
          <p:cNvPr id="7" name="TextBox 6">
            <a:extLst>
              <a:ext uri="{FF2B5EF4-FFF2-40B4-BE49-F238E27FC236}">
                <a16:creationId xmlns:a16="http://schemas.microsoft.com/office/drawing/2014/main" id="{74C8AE18-4602-DF36-8E9C-565EC50BBD8B}"/>
              </a:ext>
            </a:extLst>
          </p:cNvPr>
          <p:cNvSpPr txBox="1"/>
          <p:nvPr/>
        </p:nvSpPr>
        <p:spPr>
          <a:xfrm>
            <a:off x="8048624" y="6014757"/>
            <a:ext cx="17929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Put Options</a:t>
            </a:r>
          </a:p>
        </p:txBody>
      </p:sp>
    </p:spTree>
    <p:extLst>
      <p:ext uri="{BB962C8B-B14F-4D97-AF65-F5344CB8AC3E}">
        <p14:creationId xmlns:p14="http://schemas.microsoft.com/office/powerpoint/2010/main" val="224665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95A6-B76F-7881-FC4D-0C70293A26BD}"/>
              </a:ext>
            </a:extLst>
          </p:cNvPr>
          <p:cNvSpPr>
            <a:spLocks noGrp="1"/>
          </p:cNvSpPr>
          <p:nvPr>
            <p:ph type="title"/>
          </p:nvPr>
        </p:nvSpPr>
        <p:spPr/>
        <p:txBody>
          <a:bodyPr/>
          <a:lstStyle/>
          <a:p>
            <a:r>
              <a:rPr lang="en-IN"/>
              <a:t>Black Scholes Model</a:t>
            </a:r>
          </a:p>
        </p:txBody>
      </p:sp>
      <p:sp>
        <p:nvSpPr>
          <p:cNvPr id="3" name="TextBox 2">
            <a:extLst>
              <a:ext uri="{FF2B5EF4-FFF2-40B4-BE49-F238E27FC236}">
                <a16:creationId xmlns:a16="http://schemas.microsoft.com/office/drawing/2014/main" id="{E8E75EB4-521F-E152-4065-7ED6FEB1B3DA}"/>
              </a:ext>
            </a:extLst>
          </p:cNvPr>
          <p:cNvSpPr txBox="1"/>
          <p:nvPr/>
        </p:nvSpPr>
        <p:spPr>
          <a:xfrm>
            <a:off x="990600" y="2324100"/>
            <a:ext cx="10544175" cy="3785652"/>
          </a:xfrm>
          <a:prstGeom prst="rect">
            <a:avLst/>
          </a:prstGeom>
          <a:noFill/>
        </p:spPr>
        <p:txBody>
          <a:bodyPr wrap="square" lIns="91440" tIns="45720" rIns="91440" bIns="45720" rtlCol="0" anchor="t">
            <a:spAutoFit/>
          </a:bodyPr>
          <a:lstStyle/>
          <a:p>
            <a:r>
              <a:rPr lang="en-US" sz="2000">
                <a:latin typeface="Times New Roman"/>
                <a:cs typeface="Times New Roman"/>
              </a:rPr>
              <a:t>Certain assumptions :</a:t>
            </a:r>
          </a:p>
          <a:p>
            <a:pPr marL="285750" indent="-285750">
              <a:buFont typeface="Wingdings" panose="05000000000000000000" pitchFamily="2" charset="2"/>
              <a:buChar char="v"/>
            </a:pPr>
            <a:endParaRPr lang="en-US" sz="20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a:latin typeface="Times New Roman"/>
                <a:cs typeface="Times New Roman"/>
              </a:rPr>
              <a:t>It works on European options that can only be exercised at expiration. </a:t>
            </a:r>
          </a:p>
          <a:p>
            <a:endParaRPr lang="en-US" sz="2000">
              <a:latin typeface="Times New Roman"/>
              <a:cs typeface="Times New Roman"/>
            </a:endParaRPr>
          </a:p>
          <a:p>
            <a:pPr marL="342900" indent="-342900">
              <a:buFont typeface="Wingdings" panose="05000000000000000000" pitchFamily="2" charset="2"/>
              <a:buChar char="v"/>
            </a:pPr>
            <a:r>
              <a:rPr lang="en-US" sz="2000">
                <a:latin typeface="Times New Roman"/>
                <a:cs typeface="Times New Roman"/>
              </a:rPr>
              <a:t>No dividends.</a:t>
            </a:r>
          </a:p>
          <a:p>
            <a:endParaRPr lang="en-US" sz="2000">
              <a:latin typeface="Times New Roman"/>
              <a:cs typeface="Times New Roman"/>
            </a:endParaRPr>
          </a:p>
          <a:p>
            <a:pPr marL="285750" indent="-285750">
              <a:buFont typeface="Wingdings" panose="05000000000000000000" pitchFamily="2" charset="2"/>
              <a:buChar char="v"/>
            </a:pPr>
            <a:r>
              <a:rPr lang="en-US" sz="2000">
                <a:latin typeface="Times New Roman"/>
                <a:cs typeface="Times New Roman"/>
              </a:rPr>
              <a:t> Stock markets are efficient.  </a:t>
            </a:r>
          </a:p>
          <a:p>
            <a:endParaRPr lang="en-US" sz="20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a:latin typeface="Times New Roman"/>
                <a:cs typeface="Times New Roman"/>
              </a:rPr>
              <a:t> The risk-free rate and volatility of the underlying are known and constant.</a:t>
            </a:r>
          </a:p>
          <a:p>
            <a:r>
              <a:rPr lang="en-US" sz="2000">
                <a:latin typeface="Times New Roman"/>
                <a:cs typeface="Times New Roman"/>
              </a:rPr>
              <a:t> </a:t>
            </a:r>
            <a:endParaRPr lang="en-US" sz="20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000">
                <a:latin typeface="Times New Roman"/>
                <a:cs typeface="Times New Roman"/>
              </a:rPr>
              <a:t> The returns on the underlying are normally distributed.</a:t>
            </a:r>
          </a:p>
          <a:p>
            <a:pPr marL="285750" indent="-285750">
              <a:buFont typeface="Wingdings" panose="05000000000000000000" pitchFamily="2" charset="2"/>
              <a:buChar char="v"/>
            </a:pP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844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14FC-237D-341B-FD33-8256948DB7E3}"/>
              </a:ext>
            </a:extLst>
          </p:cNvPr>
          <p:cNvSpPr>
            <a:spLocks noGrp="1"/>
          </p:cNvSpPr>
          <p:nvPr>
            <p:ph type="title"/>
          </p:nvPr>
        </p:nvSpPr>
        <p:spPr/>
        <p:txBody>
          <a:bodyPr/>
          <a:lstStyle/>
          <a:p>
            <a:r>
              <a:rPr lang="en-IN"/>
              <a:t>Option Price | Black Scholes</a:t>
            </a:r>
          </a:p>
        </p:txBody>
      </p:sp>
      <p:sp>
        <p:nvSpPr>
          <p:cNvPr id="3" name="TextBox 2">
            <a:extLst>
              <a:ext uri="{FF2B5EF4-FFF2-40B4-BE49-F238E27FC236}">
                <a16:creationId xmlns:a16="http://schemas.microsoft.com/office/drawing/2014/main" id="{802B85F2-D86D-CE22-F00C-18F30E098833}"/>
              </a:ext>
            </a:extLst>
          </p:cNvPr>
          <p:cNvSpPr txBox="1"/>
          <p:nvPr/>
        </p:nvSpPr>
        <p:spPr>
          <a:xfrm>
            <a:off x="1097280" y="2279783"/>
            <a:ext cx="10713720" cy="1015663"/>
          </a:xfrm>
          <a:prstGeom prst="rect">
            <a:avLst/>
          </a:prstGeom>
          <a:noFill/>
        </p:spPr>
        <p:txBody>
          <a:bodyPr wrap="square" rtlCol="0">
            <a:spAutoFit/>
          </a:bodyPr>
          <a:lstStyle/>
          <a:p>
            <a:pPr marL="28575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The time t price of a European call with strike price X and exercise time T, where t &lt; T is given by</a:t>
            </a:r>
          </a:p>
          <a:p>
            <a:pPr marL="285750" indent="-285750">
              <a:buFont typeface="Wingdings" panose="05000000000000000000" pitchFamily="2" charset="2"/>
              <a:buChar char="v"/>
            </a:pPr>
            <a:endParaRPr lang="en-US" sz="2000">
              <a:latin typeface="Times New Roman" panose="02020603050405020304" pitchFamily="18" charset="0"/>
              <a:cs typeface="Times New Roman" panose="02020603050405020304" pitchFamily="18" charset="0"/>
            </a:endParaRPr>
          </a:p>
          <a:p>
            <a:endParaRPr lang="en-IN"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E0440B1-6DB9-A333-FC41-CD4F3D71566C}"/>
              </a:ext>
            </a:extLst>
          </p:cNvPr>
          <p:cNvPicPr>
            <a:picLocks noChangeAspect="1"/>
          </p:cNvPicPr>
          <p:nvPr/>
        </p:nvPicPr>
        <p:blipFill>
          <a:blip r:embed="rId2"/>
          <a:stretch>
            <a:fillRect/>
          </a:stretch>
        </p:blipFill>
        <p:spPr>
          <a:xfrm>
            <a:off x="2761784" y="3162245"/>
            <a:ext cx="6668431" cy="781159"/>
          </a:xfrm>
          <a:prstGeom prst="rect">
            <a:avLst/>
          </a:prstGeom>
        </p:spPr>
      </p:pic>
      <p:pic>
        <p:nvPicPr>
          <p:cNvPr id="7" name="Picture 6">
            <a:extLst>
              <a:ext uri="{FF2B5EF4-FFF2-40B4-BE49-F238E27FC236}">
                <a16:creationId xmlns:a16="http://schemas.microsoft.com/office/drawing/2014/main" id="{A62BC9EC-8129-0350-A085-76B98FFBB5CD}"/>
              </a:ext>
            </a:extLst>
          </p:cNvPr>
          <p:cNvPicPr>
            <a:picLocks noChangeAspect="1"/>
          </p:cNvPicPr>
          <p:nvPr/>
        </p:nvPicPr>
        <p:blipFill rotWithShape="1">
          <a:blip r:embed="rId3"/>
          <a:srcRect r="-86" b="5725"/>
          <a:stretch/>
        </p:blipFill>
        <p:spPr>
          <a:xfrm>
            <a:off x="1773555" y="4272320"/>
            <a:ext cx="9390202" cy="1181303"/>
          </a:xfrm>
          <a:prstGeom prst="rect">
            <a:avLst/>
          </a:prstGeom>
        </p:spPr>
      </p:pic>
      <p:pic>
        <p:nvPicPr>
          <p:cNvPr id="9" name="Picture 8">
            <a:extLst>
              <a:ext uri="{FF2B5EF4-FFF2-40B4-BE49-F238E27FC236}">
                <a16:creationId xmlns:a16="http://schemas.microsoft.com/office/drawing/2014/main" id="{F9FB790E-6F02-08CC-9D8E-BA34C6198926}"/>
              </a:ext>
            </a:extLst>
          </p:cNvPr>
          <p:cNvPicPr>
            <a:picLocks noChangeAspect="1"/>
          </p:cNvPicPr>
          <p:nvPr/>
        </p:nvPicPr>
        <p:blipFill>
          <a:blip r:embed="rId4"/>
          <a:stretch>
            <a:fillRect/>
          </a:stretch>
        </p:blipFill>
        <p:spPr>
          <a:xfrm>
            <a:off x="2895599" y="5468381"/>
            <a:ext cx="6606207" cy="771786"/>
          </a:xfrm>
          <a:prstGeom prst="rect">
            <a:avLst/>
          </a:prstGeom>
        </p:spPr>
      </p:pic>
    </p:spTree>
    <p:extLst>
      <p:ext uri="{BB962C8B-B14F-4D97-AF65-F5344CB8AC3E}">
        <p14:creationId xmlns:p14="http://schemas.microsoft.com/office/powerpoint/2010/main" val="98528521"/>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2957789-34B8-480C-AF9B-3EB54B9E5C9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{2EAE52E8-7921-4361-8BA1-BD6FF964ECD7}tf22712842_win32</Template>
  <Application>Microsoft Office PowerPoint</Application>
  <PresentationFormat>Widescreen</PresentationFormat>
  <Slides>26</Slides>
  <Notes>1</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Custom</vt:lpstr>
      <vt:lpstr>Option  Pricing</vt:lpstr>
      <vt:lpstr>Stock and Option’s History</vt:lpstr>
      <vt:lpstr>Annual Volatility &amp; Treasury Rate</vt:lpstr>
      <vt:lpstr>Binomial Model</vt:lpstr>
      <vt:lpstr>Binomial Model</vt:lpstr>
      <vt:lpstr>Call and Put Option Prices</vt:lpstr>
      <vt:lpstr>Call and Put Option Prices</vt:lpstr>
      <vt:lpstr>Black Scholes Model</vt:lpstr>
      <vt:lpstr>Option Price | Black Scholes</vt:lpstr>
      <vt:lpstr>Option Price | Black Scholes</vt:lpstr>
      <vt:lpstr>Option Price | Black Scholes</vt:lpstr>
      <vt:lpstr>Convergence of Models</vt:lpstr>
      <vt:lpstr>Convergence of Models</vt:lpstr>
      <vt:lpstr>Convergence of Models</vt:lpstr>
      <vt:lpstr>Comparison with Market Data</vt:lpstr>
      <vt:lpstr>PowerPoint Presentation</vt:lpstr>
      <vt:lpstr>PowerPoint Presentation</vt:lpstr>
      <vt:lpstr>PowerPoint Presentation</vt:lpstr>
      <vt:lpstr>Delta Neutral Portfolio</vt:lpstr>
      <vt:lpstr>Delta Neutral Portfolio Design</vt:lpstr>
      <vt:lpstr>Delta Hedging Strategy</vt:lpstr>
      <vt:lpstr>Delta Hedging Strategy</vt:lpstr>
      <vt:lpstr>Implied Volatility</vt:lpstr>
      <vt:lpstr>Implied Volatility (Numerical Method)</vt:lpstr>
      <vt:lpstr>Implied Volatility (Numerical Method)</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Ushakiran Chennamsetty</dc:creator>
  <cp:revision>2</cp:revision>
  <dcterms:created xsi:type="dcterms:W3CDTF">2024-04-17T13:19:58Z</dcterms:created>
  <dcterms:modified xsi:type="dcterms:W3CDTF">2024-07-14T04:12:23Z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